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61" r:id="rId4"/>
    <p:sldId id="258" r:id="rId5"/>
    <p:sldId id="263" r:id="rId6"/>
    <p:sldId id="259" r:id="rId7"/>
    <p:sldId id="260" r:id="rId8"/>
    <p:sldId id="273" r:id="rId9"/>
    <p:sldId id="274" r:id="rId10"/>
    <p:sldId id="275" r:id="rId11"/>
    <p:sldId id="267" r:id="rId12"/>
    <p:sldId id="268" r:id="rId13"/>
    <p:sldId id="269" r:id="rId14"/>
    <p:sldId id="262" r:id="rId15"/>
    <p:sldId id="264" r:id="rId16"/>
    <p:sldId id="265" r:id="rId17"/>
    <p:sldId id="266" r:id="rId18"/>
    <p:sldId id="270" r:id="rId19"/>
    <p:sldId id="271" r:id="rId20"/>
    <p:sldId id="272"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6731B-1809-4024-8F90-181F94D7FEB7}" type="doc">
      <dgm:prSet loTypeId="urn:microsoft.com/office/officeart/2005/8/layout/pyramid2" loCatId="list" qsTypeId="urn:microsoft.com/office/officeart/2005/8/quickstyle/simple5" qsCatId="simple" csTypeId="urn:microsoft.com/office/officeart/2005/8/colors/accent1_2#1" csCatId="accent1" phldr="1"/>
      <dgm:spPr/>
    </dgm:pt>
    <dgm:pt modelId="{3EFB79EB-E87F-4441-A07D-83D8D8628373}">
      <dgm:prSet phldrT="[Szöveg]"/>
      <dgm:spPr/>
      <dgm:t>
        <a:bodyPr/>
        <a:lstStyle/>
        <a:p>
          <a:r>
            <a:rPr lang="en-GB" i="1" dirty="0" smtClean="0"/>
            <a:t>climax</a:t>
          </a:r>
          <a:endParaRPr lang="en-US" i="1" dirty="0"/>
        </a:p>
      </dgm:t>
    </dgm:pt>
    <dgm:pt modelId="{DE0A152D-8ACE-480C-BB6D-E807469189A2}" type="parTrans" cxnId="{E6990BB3-CEA5-48AB-87FB-FAA3E63D3182}">
      <dgm:prSet/>
      <dgm:spPr/>
      <dgm:t>
        <a:bodyPr/>
        <a:lstStyle/>
        <a:p>
          <a:endParaRPr lang="en-US"/>
        </a:p>
      </dgm:t>
    </dgm:pt>
    <dgm:pt modelId="{AA6D2639-2637-4611-9B3B-44C5347EE58F}" type="sibTrans" cxnId="{E6990BB3-CEA5-48AB-87FB-FAA3E63D3182}">
      <dgm:prSet/>
      <dgm:spPr/>
      <dgm:t>
        <a:bodyPr/>
        <a:lstStyle/>
        <a:p>
          <a:endParaRPr lang="en-US"/>
        </a:p>
      </dgm:t>
    </dgm:pt>
    <dgm:pt modelId="{9622DE60-9D77-4294-9EF9-E79D454813FE}">
      <dgm:prSet phldrT="[Szöveg]" phldr="1"/>
      <dgm:spPr/>
      <dgm:t>
        <a:bodyPr/>
        <a:lstStyle/>
        <a:p>
          <a:endParaRPr lang="en-US" dirty="0"/>
        </a:p>
      </dgm:t>
    </dgm:pt>
    <dgm:pt modelId="{92C3BEAA-CC43-4BC5-A556-545FFA52E0B1}" type="parTrans" cxnId="{CC659262-6082-4814-B146-531C8F0986DE}">
      <dgm:prSet/>
      <dgm:spPr/>
      <dgm:t>
        <a:bodyPr/>
        <a:lstStyle/>
        <a:p>
          <a:endParaRPr lang="en-US"/>
        </a:p>
      </dgm:t>
    </dgm:pt>
    <dgm:pt modelId="{77AEC510-3AE4-45ED-B39A-14E5301954C1}" type="sibTrans" cxnId="{CC659262-6082-4814-B146-531C8F0986DE}">
      <dgm:prSet/>
      <dgm:spPr/>
      <dgm:t>
        <a:bodyPr/>
        <a:lstStyle/>
        <a:p>
          <a:endParaRPr lang="en-US"/>
        </a:p>
      </dgm:t>
    </dgm:pt>
    <dgm:pt modelId="{683CFE80-ADF5-4183-AFBC-CE72CFA1FC62}">
      <dgm:prSet phldrT="[Szöveg]"/>
      <dgm:spPr/>
      <dgm:t>
        <a:bodyPr/>
        <a:lstStyle/>
        <a:p>
          <a:r>
            <a:rPr lang="en-GB" dirty="0" smtClean="0"/>
            <a:t>Frankenstein agrees to create a companion for his creature</a:t>
          </a:r>
          <a:endParaRPr lang="en-US" dirty="0"/>
        </a:p>
      </dgm:t>
    </dgm:pt>
    <dgm:pt modelId="{C0A84EA4-CAA9-4E89-82E1-A17A1E706C6E}" type="parTrans" cxnId="{8995F7CC-1342-4E50-BC30-EE8775D49A5B}">
      <dgm:prSet/>
      <dgm:spPr/>
      <dgm:t>
        <a:bodyPr/>
        <a:lstStyle/>
        <a:p>
          <a:endParaRPr lang="en-US"/>
        </a:p>
      </dgm:t>
    </dgm:pt>
    <dgm:pt modelId="{F3A244B7-7C0F-46A2-8D85-9C4388843898}" type="sibTrans" cxnId="{8995F7CC-1342-4E50-BC30-EE8775D49A5B}">
      <dgm:prSet/>
      <dgm:spPr/>
      <dgm:t>
        <a:bodyPr/>
        <a:lstStyle/>
        <a:p>
          <a:endParaRPr lang="en-US"/>
        </a:p>
      </dgm:t>
    </dgm:pt>
    <dgm:pt modelId="{C205B304-75CB-4702-BA4D-1D1734BBB855}" type="pres">
      <dgm:prSet presAssocID="{1566731B-1809-4024-8F90-181F94D7FEB7}" presName="compositeShape" presStyleCnt="0">
        <dgm:presLayoutVars>
          <dgm:dir/>
          <dgm:resizeHandles/>
        </dgm:presLayoutVars>
      </dgm:prSet>
      <dgm:spPr/>
    </dgm:pt>
    <dgm:pt modelId="{68BACEF6-AC60-45BB-8EAD-8959EDEB7954}" type="pres">
      <dgm:prSet presAssocID="{1566731B-1809-4024-8F90-181F94D7FEB7}" presName="pyramid" presStyleLbl="node1" presStyleIdx="0" presStyleCnt="1" custScaleX="159788"/>
      <dgm:spPr/>
    </dgm:pt>
    <dgm:pt modelId="{F7FDAC5C-F994-43A7-B101-FF007BB0C484}" type="pres">
      <dgm:prSet presAssocID="{1566731B-1809-4024-8F90-181F94D7FEB7}" presName="theList" presStyleCnt="0"/>
      <dgm:spPr/>
    </dgm:pt>
    <dgm:pt modelId="{F0FA9E3D-8F41-4060-9E80-F1428B91B109}" type="pres">
      <dgm:prSet presAssocID="{3EFB79EB-E87F-4441-A07D-83D8D8628373}" presName="aNode" presStyleLbl="fgAcc1" presStyleIdx="0" presStyleCnt="3" custScaleX="131254" custScaleY="16495" custLinFactNeighborX="19706" custLinFactNeighborY="-82354">
        <dgm:presLayoutVars>
          <dgm:bulletEnabled val="1"/>
        </dgm:presLayoutVars>
      </dgm:prSet>
      <dgm:spPr/>
      <dgm:t>
        <a:bodyPr/>
        <a:lstStyle/>
        <a:p>
          <a:endParaRPr lang="en-US"/>
        </a:p>
      </dgm:t>
    </dgm:pt>
    <dgm:pt modelId="{2F68117D-5333-4659-9CB8-E069B56DE5BE}" type="pres">
      <dgm:prSet presAssocID="{3EFB79EB-E87F-4441-A07D-83D8D8628373}" presName="aSpace" presStyleCnt="0"/>
      <dgm:spPr/>
    </dgm:pt>
    <dgm:pt modelId="{103E9C73-0075-4D78-B394-9C8573FB3E5F}" type="pres">
      <dgm:prSet presAssocID="{9622DE60-9D77-4294-9EF9-E79D454813FE}" presName="aNode" presStyleLbl="fgAcc1" presStyleIdx="1" presStyleCnt="3" custScaleX="139707" custScaleY="20026" custLinFactNeighborX="16882" custLinFactNeighborY="80666">
        <dgm:presLayoutVars>
          <dgm:bulletEnabled val="1"/>
        </dgm:presLayoutVars>
      </dgm:prSet>
      <dgm:spPr/>
      <dgm:t>
        <a:bodyPr/>
        <a:lstStyle/>
        <a:p>
          <a:endParaRPr lang="en-US"/>
        </a:p>
      </dgm:t>
    </dgm:pt>
    <dgm:pt modelId="{563514F1-7C76-4367-B2EA-1A6193A76071}" type="pres">
      <dgm:prSet presAssocID="{9622DE60-9D77-4294-9EF9-E79D454813FE}" presName="aSpace" presStyleCnt="0"/>
      <dgm:spPr/>
    </dgm:pt>
    <dgm:pt modelId="{11CCBBA3-562B-48C9-A8AC-0AE0FCF4EE4F}" type="pres">
      <dgm:prSet presAssocID="{683CFE80-ADF5-4183-AFBC-CE72CFA1FC62}" presName="aNode" presStyleLbl="fgAcc1" presStyleIdx="2" presStyleCnt="3" custScaleX="176267" custScaleY="19996" custLinFactY="14401" custLinFactNeighborX="-3619" custLinFactNeighborY="100000">
        <dgm:presLayoutVars>
          <dgm:bulletEnabled val="1"/>
        </dgm:presLayoutVars>
      </dgm:prSet>
      <dgm:spPr/>
      <dgm:t>
        <a:bodyPr/>
        <a:lstStyle/>
        <a:p>
          <a:endParaRPr lang="en-US"/>
        </a:p>
      </dgm:t>
    </dgm:pt>
    <dgm:pt modelId="{ECD7DE22-6E0E-4FA5-838F-A97D0D943CA4}" type="pres">
      <dgm:prSet presAssocID="{683CFE80-ADF5-4183-AFBC-CE72CFA1FC62}" presName="aSpace" presStyleCnt="0"/>
      <dgm:spPr/>
    </dgm:pt>
  </dgm:ptLst>
  <dgm:cxnLst>
    <dgm:cxn modelId="{B91EAD0C-1814-45F0-BAE7-AFCBA06DB488}" type="presOf" srcId="{1566731B-1809-4024-8F90-181F94D7FEB7}" destId="{C205B304-75CB-4702-BA4D-1D1734BBB855}" srcOrd="0" destOrd="0" presId="urn:microsoft.com/office/officeart/2005/8/layout/pyramid2"/>
    <dgm:cxn modelId="{E6990BB3-CEA5-48AB-87FB-FAA3E63D3182}" srcId="{1566731B-1809-4024-8F90-181F94D7FEB7}" destId="{3EFB79EB-E87F-4441-A07D-83D8D8628373}" srcOrd="0" destOrd="0" parTransId="{DE0A152D-8ACE-480C-BB6D-E807469189A2}" sibTransId="{AA6D2639-2637-4611-9B3B-44C5347EE58F}"/>
    <dgm:cxn modelId="{8995F7CC-1342-4E50-BC30-EE8775D49A5B}" srcId="{1566731B-1809-4024-8F90-181F94D7FEB7}" destId="{683CFE80-ADF5-4183-AFBC-CE72CFA1FC62}" srcOrd="2" destOrd="0" parTransId="{C0A84EA4-CAA9-4E89-82E1-A17A1E706C6E}" sibTransId="{F3A244B7-7C0F-46A2-8D85-9C4388843898}"/>
    <dgm:cxn modelId="{CA49003B-F825-47CA-B5BD-4590C1D78D95}" type="presOf" srcId="{9622DE60-9D77-4294-9EF9-E79D454813FE}" destId="{103E9C73-0075-4D78-B394-9C8573FB3E5F}" srcOrd="0" destOrd="0" presId="urn:microsoft.com/office/officeart/2005/8/layout/pyramid2"/>
    <dgm:cxn modelId="{7DECE9E1-1E44-4991-8422-E5B2E743D7B4}" type="presOf" srcId="{3EFB79EB-E87F-4441-A07D-83D8D8628373}" destId="{F0FA9E3D-8F41-4060-9E80-F1428B91B109}" srcOrd="0" destOrd="0" presId="urn:microsoft.com/office/officeart/2005/8/layout/pyramid2"/>
    <dgm:cxn modelId="{CC659262-6082-4814-B146-531C8F0986DE}" srcId="{1566731B-1809-4024-8F90-181F94D7FEB7}" destId="{9622DE60-9D77-4294-9EF9-E79D454813FE}" srcOrd="1" destOrd="0" parTransId="{92C3BEAA-CC43-4BC5-A556-545FFA52E0B1}" sibTransId="{77AEC510-3AE4-45ED-B39A-14E5301954C1}"/>
    <dgm:cxn modelId="{3B517AF1-425A-4290-B297-3704D283158D}" type="presOf" srcId="{683CFE80-ADF5-4183-AFBC-CE72CFA1FC62}" destId="{11CCBBA3-562B-48C9-A8AC-0AE0FCF4EE4F}" srcOrd="0" destOrd="0" presId="urn:microsoft.com/office/officeart/2005/8/layout/pyramid2"/>
    <dgm:cxn modelId="{9233588D-613C-45EF-83C6-E6F727021DCA}" type="presParOf" srcId="{C205B304-75CB-4702-BA4D-1D1734BBB855}" destId="{68BACEF6-AC60-45BB-8EAD-8959EDEB7954}" srcOrd="0" destOrd="0" presId="urn:microsoft.com/office/officeart/2005/8/layout/pyramid2"/>
    <dgm:cxn modelId="{9B41B94F-502E-45AD-A642-8DC596EBD046}" type="presParOf" srcId="{C205B304-75CB-4702-BA4D-1D1734BBB855}" destId="{F7FDAC5C-F994-43A7-B101-FF007BB0C484}" srcOrd="1" destOrd="0" presId="urn:microsoft.com/office/officeart/2005/8/layout/pyramid2"/>
    <dgm:cxn modelId="{1022D5EF-3B9A-4B3B-B1B5-A2CDD58FB1C3}" type="presParOf" srcId="{F7FDAC5C-F994-43A7-B101-FF007BB0C484}" destId="{F0FA9E3D-8F41-4060-9E80-F1428B91B109}" srcOrd="0" destOrd="0" presId="urn:microsoft.com/office/officeart/2005/8/layout/pyramid2"/>
    <dgm:cxn modelId="{B8336AC8-A84A-4C78-9DEE-B00076A414AF}" type="presParOf" srcId="{F7FDAC5C-F994-43A7-B101-FF007BB0C484}" destId="{2F68117D-5333-4659-9CB8-E069B56DE5BE}" srcOrd="1" destOrd="0" presId="urn:microsoft.com/office/officeart/2005/8/layout/pyramid2"/>
    <dgm:cxn modelId="{386589BD-E106-491F-B40B-16CFE3BF9501}" type="presParOf" srcId="{F7FDAC5C-F994-43A7-B101-FF007BB0C484}" destId="{103E9C73-0075-4D78-B394-9C8573FB3E5F}" srcOrd="2" destOrd="0" presId="urn:microsoft.com/office/officeart/2005/8/layout/pyramid2"/>
    <dgm:cxn modelId="{F9EAEF2E-1F94-45FC-B69F-E899BAC3DEA9}" type="presParOf" srcId="{F7FDAC5C-F994-43A7-B101-FF007BB0C484}" destId="{563514F1-7C76-4367-B2EA-1A6193A76071}" srcOrd="3" destOrd="0" presId="urn:microsoft.com/office/officeart/2005/8/layout/pyramid2"/>
    <dgm:cxn modelId="{1F36B98F-35E4-4861-B9EF-47F6FB839E86}" type="presParOf" srcId="{F7FDAC5C-F994-43A7-B101-FF007BB0C484}" destId="{11CCBBA3-562B-48C9-A8AC-0AE0FCF4EE4F}" srcOrd="4" destOrd="0" presId="urn:microsoft.com/office/officeart/2005/8/layout/pyramid2"/>
    <dgm:cxn modelId="{0ECC6964-E9BB-459B-8FFD-0A69C31584B2}" type="presParOf" srcId="{F7FDAC5C-F994-43A7-B101-FF007BB0C484}" destId="{ECD7DE22-6E0E-4FA5-838F-A97D0D943CA4}"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CD303-B4B6-4749-8C15-35E8782FE5A1}" type="doc">
      <dgm:prSet loTypeId="urn:microsoft.com/office/officeart/2005/8/layout/radial2" loCatId="relationship" qsTypeId="urn:microsoft.com/office/officeart/2005/8/quickstyle/simple5" qsCatId="simple" csTypeId="urn:microsoft.com/office/officeart/2005/8/colors/accent1_2#2" csCatId="accent1" phldr="1"/>
      <dgm:spPr/>
      <dgm:t>
        <a:bodyPr/>
        <a:lstStyle/>
        <a:p>
          <a:endParaRPr lang="en-US"/>
        </a:p>
      </dgm:t>
    </dgm:pt>
    <dgm:pt modelId="{763609BC-1F5A-4C33-A79F-7D4FACBDF1D0}">
      <dgm:prSet phldrT="[Szöveg]" custT="1"/>
      <dgm:spPr/>
      <dgm:t>
        <a:bodyPr/>
        <a:lstStyle/>
        <a:p>
          <a:r>
            <a:rPr lang="en-GB" sz="2400" b="1" dirty="0" smtClean="0">
              <a:solidFill>
                <a:schemeClr val="bg1"/>
              </a:solidFill>
            </a:rPr>
            <a:t>Family</a:t>
          </a:r>
          <a:endParaRPr lang="en-US" sz="2400" b="1" dirty="0">
            <a:solidFill>
              <a:schemeClr val="bg1"/>
            </a:solidFill>
          </a:endParaRPr>
        </a:p>
      </dgm:t>
    </dgm:pt>
    <dgm:pt modelId="{73E3FA13-9D02-4C37-AA90-7F900A650018}" type="parTrans" cxnId="{45F99A0A-8FB3-4B54-A9F7-04BF2BD3DBBD}">
      <dgm:prSet/>
      <dgm:spPr/>
      <dgm:t>
        <a:bodyPr/>
        <a:lstStyle/>
        <a:p>
          <a:endParaRPr lang="en-US"/>
        </a:p>
      </dgm:t>
    </dgm:pt>
    <dgm:pt modelId="{A5089A99-C3FC-4C76-A591-89146D658399}" type="sibTrans" cxnId="{45F99A0A-8FB3-4B54-A9F7-04BF2BD3DBBD}">
      <dgm:prSet/>
      <dgm:spPr/>
      <dgm:t>
        <a:bodyPr/>
        <a:lstStyle/>
        <a:p>
          <a:endParaRPr lang="en-US"/>
        </a:p>
      </dgm:t>
    </dgm:pt>
    <dgm:pt modelId="{164DE934-2F93-4FC8-899B-4B3F574031EF}">
      <dgm:prSet phldrT="[Szöveg]"/>
      <dgm:spPr/>
      <dgm:t>
        <a:bodyPr/>
        <a:lstStyle/>
        <a:p>
          <a:endParaRPr lang="en-US" dirty="0"/>
        </a:p>
      </dgm:t>
    </dgm:pt>
    <dgm:pt modelId="{A6998E82-71E2-4C9D-87BF-B2BFF7D7992A}" type="parTrans" cxnId="{02CBF98B-3760-4C89-82A2-9BDDCAAE9D13}">
      <dgm:prSet/>
      <dgm:spPr/>
      <dgm:t>
        <a:bodyPr/>
        <a:lstStyle/>
        <a:p>
          <a:endParaRPr lang="en-US"/>
        </a:p>
      </dgm:t>
    </dgm:pt>
    <dgm:pt modelId="{95FA85D0-594D-4556-A270-1E906BC18584}" type="sibTrans" cxnId="{02CBF98B-3760-4C89-82A2-9BDDCAAE9D13}">
      <dgm:prSet/>
      <dgm:spPr/>
      <dgm:t>
        <a:bodyPr/>
        <a:lstStyle/>
        <a:p>
          <a:endParaRPr lang="en-US"/>
        </a:p>
      </dgm:t>
    </dgm:pt>
    <dgm:pt modelId="{234FD583-4D1F-4403-8DD2-E0FE9B3813DF}">
      <dgm:prSet phldrT="[Szöveg]" custT="1"/>
      <dgm:spPr/>
      <dgm:t>
        <a:bodyPr/>
        <a:lstStyle/>
        <a:p>
          <a:r>
            <a:rPr lang="en-GB" sz="2400" b="1" dirty="0" smtClean="0">
              <a:solidFill>
                <a:schemeClr val="bg1"/>
              </a:solidFill>
            </a:rPr>
            <a:t>Responsibility</a:t>
          </a:r>
          <a:endParaRPr lang="en-US" sz="2400" b="1" dirty="0">
            <a:solidFill>
              <a:schemeClr val="bg1"/>
            </a:solidFill>
          </a:endParaRPr>
        </a:p>
      </dgm:t>
    </dgm:pt>
    <dgm:pt modelId="{F29462EA-E602-4E2F-92FD-E19A73084E9D}" type="parTrans" cxnId="{3455C30C-3472-41A0-88DD-5BEDFA361AC7}">
      <dgm:prSet/>
      <dgm:spPr/>
      <dgm:t>
        <a:bodyPr/>
        <a:lstStyle/>
        <a:p>
          <a:endParaRPr lang="en-US"/>
        </a:p>
      </dgm:t>
    </dgm:pt>
    <dgm:pt modelId="{241ECED4-BC21-465B-AB95-CFAA9A46EF24}" type="sibTrans" cxnId="{3455C30C-3472-41A0-88DD-5BEDFA361AC7}">
      <dgm:prSet/>
      <dgm:spPr/>
      <dgm:t>
        <a:bodyPr/>
        <a:lstStyle/>
        <a:p>
          <a:endParaRPr lang="en-US"/>
        </a:p>
      </dgm:t>
    </dgm:pt>
    <dgm:pt modelId="{74CDD59E-CFE4-424C-B2FA-AB495C3AC89B}">
      <dgm:prSet phldrT="[Szöveg]" phldr="1"/>
      <dgm:spPr/>
      <dgm:t>
        <a:bodyPr/>
        <a:lstStyle/>
        <a:p>
          <a:endParaRPr lang="en-US" dirty="0"/>
        </a:p>
      </dgm:t>
    </dgm:pt>
    <dgm:pt modelId="{6D124364-BABB-4D24-9A22-699413B7DD33}" type="parTrans" cxnId="{7AA0A4E1-24DA-4C68-8CA2-8BB8156728F6}">
      <dgm:prSet/>
      <dgm:spPr/>
      <dgm:t>
        <a:bodyPr/>
        <a:lstStyle/>
        <a:p>
          <a:endParaRPr lang="en-US"/>
        </a:p>
      </dgm:t>
    </dgm:pt>
    <dgm:pt modelId="{8D3F7468-7182-4EEB-9C77-DDC0EB58B2C8}" type="sibTrans" cxnId="{7AA0A4E1-24DA-4C68-8CA2-8BB8156728F6}">
      <dgm:prSet/>
      <dgm:spPr/>
      <dgm:t>
        <a:bodyPr/>
        <a:lstStyle/>
        <a:p>
          <a:endParaRPr lang="en-US"/>
        </a:p>
      </dgm:t>
    </dgm:pt>
    <dgm:pt modelId="{33A03BD6-26CE-485E-8C0E-86DCC17DC1CE}">
      <dgm:prSet phldrT="[Szöveg]" custT="1"/>
      <dgm:spPr/>
      <dgm:t>
        <a:bodyPr/>
        <a:lstStyle/>
        <a:p>
          <a:r>
            <a:rPr lang="en-GB" sz="2400" b="1" dirty="0" smtClean="0">
              <a:solidFill>
                <a:schemeClr val="bg1"/>
              </a:solidFill>
            </a:rPr>
            <a:t>Justice</a:t>
          </a:r>
          <a:endParaRPr lang="en-US" sz="2400" b="1" dirty="0">
            <a:solidFill>
              <a:schemeClr val="bg1"/>
            </a:solidFill>
          </a:endParaRPr>
        </a:p>
      </dgm:t>
    </dgm:pt>
    <dgm:pt modelId="{45D7F3FA-5627-4D7D-ADE0-6839DD8853A2}" type="parTrans" cxnId="{8292D6A4-A124-46C4-8B4C-4C920ECEBA42}">
      <dgm:prSet/>
      <dgm:spPr/>
      <dgm:t>
        <a:bodyPr/>
        <a:lstStyle/>
        <a:p>
          <a:endParaRPr lang="en-US"/>
        </a:p>
      </dgm:t>
    </dgm:pt>
    <dgm:pt modelId="{DBAA1D08-AC35-4BC1-AB22-FCB71A677353}" type="sibTrans" cxnId="{8292D6A4-A124-46C4-8B4C-4C920ECEBA42}">
      <dgm:prSet/>
      <dgm:spPr/>
      <dgm:t>
        <a:bodyPr/>
        <a:lstStyle/>
        <a:p>
          <a:endParaRPr lang="en-US"/>
        </a:p>
      </dgm:t>
    </dgm:pt>
    <dgm:pt modelId="{1176516E-C601-4031-AF45-59B03BD92B6C}">
      <dgm:prSet phldrT="[Szöveg]"/>
      <dgm:spPr/>
      <dgm:t>
        <a:bodyPr/>
        <a:lstStyle/>
        <a:p>
          <a:endParaRPr lang="en-US" dirty="0"/>
        </a:p>
      </dgm:t>
    </dgm:pt>
    <dgm:pt modelId="{2BFB6819-06BC-47F8-B5B7-A027F04CADDC}" type="parTrans" cxnId="{D553D840-00D3-4C06-A54C-507C3E53275D}">
      <dgm:prSet/>
      <dgm:spPr/>
      <dgm:t>
        <a:bodyPr/>
        <a:lstStyle/>
        <a:p>
          <a:endParaRPr lang="en-US"/>
        </a:p>
      </dgm:t>
    </dgm:pt>
    <dgm:pt modelId="{63306A64-AA0E-439D-BC8D-A4D355C7D6AB}" type="sibTrans" cxnId="{D553D840-00D3-4C06-A54C-507C3E53275D}">
      <dgm:prSet/>
      <dgm:spPr/>
      <dgm:t>
        <a:bodyPr/>
        <a:lstStyle/>
        <a:p>
          <a:endParaRPr lang="en-US"/>
        </a:p>
      </dgm:t>
    </dgm:pt>
    <dgm:pt modelId="{3AE174AD-08EA-4D2A-A8BC-A5C7593609D4}">
      <dgm:prSet phldrT="[Szöveg]" custT="1"/>
      <dgm:spPr/>
      <dgm:t>
        <a:bodyPr/>
        <a:lstStyle/>
        <a:p>
          <a:r>
            <a:rPr lang="en-GB" sz="2400" b="1" dirty="0" smtClean="0">
              <a:solidFill>
                <a:schemeClr val="bg1"/>
              </a:solidFill>
            </a:rPr>
            <a:t>Isolation</a:t>
          </a:r>
          <a:endParaRPr lang="en-US" sz="2400" b="1" dirty="0">
            <a:solidFill>
              <a:schemeClr val="bg1"/>
            </a:solidFill>
          </a:endParaRPr>
        </a:p>
      </dgm:t>
    </dgm:pt>
    <dgm:pt modelId="{C737DD3F-6363-47A3-9D6B-075949490EF8}" type="parTrans" cxnId="{1D898B7F-EB09-4977-B615-E537045892F3}">
      <dgm:prSet/>
      <dgm:spPr/>
      <dgm:t>
        <a:bodyPr/>
        <a:lstStyle/>
        <a:p>
          <a:endParaRPr lang="en-US"/>
        </a:p>
      </dgm:t>
    </dgm:pt>
    <dgm:pt modelId="{DD7C1D11-BEB8-46D2-89AB-64407910A0A5}" type="sibTrans" cxnId="{1D898B7F-EB09-4977-B615-E537045892F3}">
      <dgm:prSet/>
      <dgm:spPr/>
      <dgm:t>
        <a:bodyPr/>
        <a:lstStyle/>
        <a:p>
          <a:endParaRPr lang="en-US"/>
        </a:p>
      </dgm:t>
    </dgm:pt>
    <dgm:pt modelId="{BA9B98C5-3E0D-4627-88A1-1825BD2FB6F0}">
      <dgm:prSet phldrT="[Szöveg]" custT="1"/>
      <dgm:spPr/>
      <dgm:t>
        <a:bodyPr/>
        <a:lstStyle/>
        <a:p>
          <a:r>
            <a:rPr lang="en-GB" sz="2400" b="1" dirty="0" smtClean="0">
              <a:solidFill>
                <a:schemeClr val="bg1"/>
              </a:solidFill>
            </a:rPr>
            <a:t>Prejudice</a:t>
          </a:r>
          <a:endParaRPr lang="en-US" sz="2400" b="1" dirty="0">
            <a:solidFill>
              <a:schemeClr val="bg1"/>
            </a:solidFill>
          </a:endParaRPr>
        </a:p>
      </dgm:t>
    </dgm:pt>
    <dgm:pt modelId="{6E218891-33A9-4A11-A2F3-29FC4973A523}" type="parTrans" cxnId="{F2D5238E-A153-42D3-A4E2-7CB7D0447848}">
      <dgm:prSet/>
      <dgm:spPr/>
      <dgm:t>
        <a:bodyPr/>
        <a:lstStyle/>
        <a:p>
          <a:endParaRPr lang="en-US"/>
        </a:p>
      </dgm:t>
    </dgm:pt>
    <dgm:pt modelId="{E50305D8-BAD9-4BA2-8DC8-5D55EF4BDC35}" type="sibTrans" cxnId="{F2D5238E-A153-42D3-A4E2-7CB7D0447848}">
      <dgm:prSet/>
      <dgm:spPr/>
      <dgm:t>
        <a:bodyPr/>
        <a:lstStyle/>
        <a:p>
          <a:endParaRPr lang="en-US"/>
        </a:p>
      </dgm:t>
    </dgm:pt>
    <dgm:pt modelId="{33E197B3-9678-422A-9BD8-72B509E89C7B}">
      <dgm:prSet phldrT="[Szöveg]"/>
      <dgm:spPr/>
      <dgm:t>
        <a:bodyPr/>
        <a:lstStyle/>
        <a:p>
          <a:r>
            <a:rPr lang="en-GB" b="1" dirty="0" smtClean="0">
              <a:solidFill>
                <a:schemeClr val="bg1"/>
              </a:solidFill>
            </a:rPr>
            <a:t>Knowledge and discovery</a:t>
          </a:r>
          <a:endParaRPr lang="en-US" b="1" dirty="0">
            <a:solidFill>
              <a:schemeClr val="bg1"/>
            </a:solidFill>
          </a:endParaRPr>
        </a:p>
      </dgm:t>
    </dgm:pt>
    <dgm:pt modelId="{5AA3B27B-0973-44B2-A0BF-DE4DE8328CF8}" type="parTrans" cxnId="{B470EB04-A4B9-4518-92EE-C5050347103F}">
      <dgm:prSet/>
      <dgm:spPr/>
      <dgm:t>
        <a:bodyPr/>
        <a:lstStyle/>
        <a:p>
          <a:endParaRPr lang="en-US"/>
        </a:p>
      </dgm:t>
    </dgm:pt>
    <dgm:pt modelId="{22D5528B-AC8A-4670-910C-BD828339707F}" type="sibTrans" cxnId="{B470EB04-A4B9-4518-92EE-C5050347103F}">
      <dgm:prSet/>
      <dgm:spPr/>
      <dgm:t>
        <a:bodyPr/>
        <a:lstStyle/>
        <a:p>
          <a:endParaRPr lang="en-US"/>
        </a:p>
      </dgm:t>
    </dgm:pt>
    <dgm:pt modelId="{287A7A30-A036-4D26-8753-6DA74D367066}">
      <dgm:prSet phldrT="[Szöveg]"/>
      <dgm:spPr/>
      <dgm:t>
        <a:bodyPr/>
        <a:lstStyle/>
        <a:p>
          <a:r>
            <a:rPr lang="en-GB" b="1" dirty="0" smtClean="0">
              <a:solidFill>
                <a:schemeClr val="bg1"/>
              </a:solidFill>
            </a:rPr>
            <a:t>Secrecy</a:t>
          </a:r>
          <a:endParaRPr lang="en-US" b="1" dirty="0">
            <a:solidFill>
              <a:schemeClr val="bg1"/>
            </a:solidFill>
          </a:endParaRPr>
        </a:p>
      </dgm:t>
    </dgm:pt>
    <dgm:pt modelId="{4CB18C35-58A8-41BF-92E9-916F77CEA0F3}" type="parTrans" cxnId="{05DAC7E1-700F-4E23-A7FB-4B125A486A87}">
      <dgm:prSet/>
      <dgm:spPr/>
      <dgm:t>
        <a:bodyPr/>
        <a:lstStyle/>
        <a:p>
          <a:endParaRPr lang="en-US"/>
        </a:p>
      </dgm:t>
    </dgm:pt>
    <dgm:pt modelId="{B8E34297-03CC-4646-81E4-709767239EEC}" type="sibTrans" cxnId="{05DAC7E1-700F-4E23-A7FB-4B125A486A87}">
      <dgm:prSet/>
      <dgm:spPr/>
      <dgm:t>
        <a:bodyPr/>
        <a:lstStyle/>
        <a:p>
          <a:endParaRPr lang="en-US"/>
        </a:p>
      </dgm:t>
    </dgm:pt>
    <dgm:pt modelId="{FAFB8F67-48EF-478E-95B3-6DE7605BBD0B}" type="pres">
      <dgm:prSet presAssocID="{A98CD303-B4B6-4749-8C15-35E8782FE5A1}" presName="composite" presStyleCnt="0">
        <dgm:presLayoutVars>
          <dgm:chMax val="5"/>
          <dgm:dir/>
          <dgm:animLvl val="ctr"/>
          <dgm:resizeHandles val="exact"/>
        </dgm:presLayoutVars>
      </dgm:prSet>
      <dgm:spPr/>
      <dgm:t>
        <a:bodyPr/>
        <a:lstStyle/>
        <a:p>
          <a:endParaRPr lang="en-US"/>
        </a:p>
      </dgm:t>
    </dgm:pt>
    <dgm:pt modelId="{7381C381-B33D-47BF-B113-EC81A41886A3}" type="pres">
      <dgm:prSet presAssocID="{A98CD303-B4B6-4749-8C15-35E8782FE5A1}" presName="cycle" presStyleCnt="0"/>
      <dgm:spPr/>
    </dgm:pt>
    <dgm:pt modelId="{9CA43E17-420B-4314-AA83-731BCE59380D}" type="pres">
      <dgm:prSet presAssocID="{A98CD303-B4B6-4749-8C15-35E8782FE5A1}" presName="centerShape" presStyleCnt="0"/>
      <dgm:spPr/>
    </dgm:pt>
    <dgm:pt modelId="{72C5B651-8F93-4441-82C8-EA6AE5C46050}" type="pres">
      <dgm:prSet presAssocID="{A98CD303-B4B6-4749-8C15-35E8782FE5A1}" presName="connSite" presStyleLbl="node1" presStyleIdx="0" presStyleCnt="8"/>
      <dgm:spPr/>
    </dgm:pt>
    <dgm:pt modelId="{B66513FE-FC09-4C5F-AF66-C7C5F104D121}" type="pres">
      <dgm:prSet presAssocID="{A98CD303-B4B6-4749-8C15-35E8782FE5A1}" presName="visible" presStyleLbl="node1" presStyleIdx="0" presStyleCnt="8" custScaleX="276560" custLinFactNeighborX="4735" custLinFactNeighborY="-3200"/>
      <dgm:spPr/>
    </dgm:pt>
    <dgm:pt modelId="{972C1B24-B508-4CDB-A4BB-533163198745}" type="pres">
      <dgm:prSet presAssocID="{73E3FA13-9D02-4C37-AA90-7F900A650018}" presName="Name25" presStyleLbl="parChTrans1D1" presStyleIdx="0" presStyleCnt="7"/>
      <dgm:spPr/>
      <dgm:t>
        <a:bodyPr/>
        <a:lstStyle/>
        <a:p>
          <a:endParaRPr lang="en-US"/>
        </a:p>
      </dgm:t>
    </dgm:pt>
    <dgm:pt modelId="{C898F178-152C-4B58-8921-A9E943956C96}" type="pres">
      <dgm:prSet presAssocID="{763609BC-1F5A-4C33-A79F-7D4FACBDF1D0}" presName="node" presStyleCnt="0"/>
      <dgm:spPr/>
    </dgm:pt>
    <dgm:pt modelId="{4649D49B-6FE1-4D4A-A0DB-06FC2750D41F}" type="pres">
      <dgm:prSet presAssocID="{763609BC-1F5A-4C33-A79F-7D4FACBDF1D0}" presName="parentNode" presStyleLbl="node1" presStyleIdx="1" presStyleCnt="8" custScaleX="536053" custScaleY="245557" custLinFactX="-300000" custLinFactNeighborX="-306700" custLinFactNeighborY="96710">
        <dgm:presLayoutVars>
          <dgm:chMax val="1"/>
          <dgm:bulletEnabled val="1"/>
        </dgm:presLayoutVars>
      </dgm:prSet>
      <dgm:spPr/>
      <dgm:t>
        <a:bodyPr/>
        <a:lstStyle/>
        <a:p>
          <a:endParaRPr lang="en-US"/>
        </a:p>
      </dgm:t>
    </dgm:pt>
    <dgm:pt modelId="{D48CE2BE-EDFD-4323-B869-5FA2113D9CC0}" type="pres">
      <dgm:prSet presAssocID="{763609BC-1F5A-4C33-A79F-7D4FACBDF1D0}" presName="childNode" presStyleLbl="revTx" presStyleIdx="0" presStyleCnt="3">
        <dgm:presLayoutVars>
          <dgm:bulletEnabled val="1"/>
        </dgm:presLayoutVars>
      </dgm:prSet>
      <dgm:spPr/>
      <dgm:t>
        <a:bodyPr/>
        <a:lstStyle/>
        <a:p>
          <a:endParaRPr lang="en-US"/>
        </a:p>
      </dgm:t>
    </dgm:pt>
    <dgm:pt modelId="{45633829-7E7B-4C36-8BEB-65AEFF4BFB29}" type="pres">
      <dgm:prSet presAssocID="{F29462EA-E602-4E2F-92FD-E19A73084E9D}" presName="Name25" presStyleLbl="parChTrans1D1" presStyleIdx="1" presStyleCnt="7"/>
      <dgm:spPr/>
      <dgm:t>
        <a:bodyPr/>
        <a:lstStyle/>
        <a:p>
          <a:endParaRPr lang="en-US"/>
        </a:p>
      </dgm:t>
    </dgm:pt>
    <dgm:pt modelId="{64A37262-512A-4BB6-9571-4D5B4F813F8D}" type="pres">
      <dgm:prSet presAssocID="{234FD583-4D1F-4403-8DD2-E0FE9B3813DF}" presName="node" presStyleCnt="0"/>
      <dgm:spPr/>
    </dgm:pt>
    <dgm:pt modelId="{8792F07B-56CD-4A16-ABCE-6B81CEC95263}" type="pres">
      <dgm:prSet presAssocID="{234FD583-4D1F-4403-8DD2-E0FE9B3813DF}" presName="parentNode" presStyleLbl="node1" presStyleIdx="2" presStyleCnt="8" custScaleX="545351" custScaleY="221299" custLinFactX="69283" custLinFactNeighborX="100000" custLinFactNeighborY="-62514">
        <dgm:presLayoutVars>
          <dgm:chMax val="1"/>
          <dgm:bulletEnabled val="1"/>
        </dgm:presLayoutVars>
      </dgm:prSet>
      <dgm:spPr/>
      <dgm:t>
        <a:bodyPr/>
        <a:lstStyle/>
        <a:p>
          <a:endParaRPr lang="en-US"/>
        </a:p>
      </dgm:t>
    </dgm:pt>
    <dgm:pt modelId="{EDDA2553-6EF5-4F93-8757-3AC5C2B8F831}" type="pres">
      <dgm:prSet presAssocID="{234FD583-4D1F-4403-8DD2-E0FE9B3813DF}" presName="childNode" presStyleLbl="revTx" presStyleIdx="1" presStyleCnt="3">
        <dgm:presLayoutVars>
          <dgm:bulletEnabled val="1"/>
        </dgm:presLayoutVars>
      </dgm:prSet>
      <dgm:spPr/>
      <dgm:t>
        <a:bodyPr/>
        <a:lstStyle/>
        <a:p>
          <a:endParaRPr lang="en-US"/>
        </a:p>
      </dgm:t>
    </dgm:pt>
    <dgm:pt modelId="{C1661131-2038-461C-9489-2C0863B7B9D7}" type="pres">
      <dgm:prSet presAssocID="{45D7F3FA-5627-4D7D-ADE0-6839DD8853A2}" presName="Name25" presStyleLbl="parChTrans1D1" presStyleIdx="2" presStyleCnt="7"/>
      <dgm:spPr/>
      <dgm:t>
        <a:bodyPr/>
        <a:lstStyle/>
        <a:p>
          <a:endParaRPr lang="en-US"/>
        </a:p>
      </dgm:t>
    </dgm:pt>
    <dgm:pt modelId="{9556F753-4EF3-443F-9626-0618E4ABBD0E}" type="pres">
      <dgm:prSet presAssocID="{33A03BD6-26CE-485E-8C0E-86DCC17DC1CE}" presName="node" presStyleCnt="0"/>
      <dgm:spPr/>
    </dgm:pt>
    <dgm:pt modelId="{A786205D-64C8-4DF4-9B2B-FB2ED71EDE6A}" type="pres">
      <dgm:prSet presAssocID="{33A03BD6-26CE-485E-8C0E-86DCC17DC1CE}" presName="parentNode" presStyleLbl="node1" presStyleIdx="3" presStyleCnt="8" custScaleX="560933" custScaleY="124260" custLinFactX="204514" custLinFactNeighborX="300000" custLinFactNeighborY="-9487">
        <dgm:presLayoutVars>
          <dgm:chMax val="1"/>
          <dgm:bulletEnabled val="1"/>
        </dgm:presLayoutVars>
      </dgm:prSet>
      <dgm:spPr/>
      <dgm:t>
        <a:bodyPr/>
        <a:lstStyle/>
        <a:p>
          <a:endParaRPr lang="en-US"/>
        </a:p>
      </dgm:t>
    </dgm:pt>
    <dgm:pt modelId="{2B24763B-7FD2-4D6A-B1C2-5F81266DE04E}" type="pres">
      <dgm:prSet presAssocID="{33A03BD6-26CE-485E-8C0E-86DCC17DC1CE}" presName="childNode" presStyleLbl="revTx" presStyleIdx="2" presStyleCnt="3">
        <dgm:presLayoutVars>
          <dgm:bulletEnabled val="1"/>
        </dgm:presLayoutVars>
      </dgm:prSet>
      <dgm:spPr/>
      <dgm:t>
        <a:bodyPr/>
        <a:lstStyle/>
        <a:p>
          <a:endParaRPr lang="en-US"/>
        </a:p>
      </dgm:t>
    </dgm:pt>
    <dgm:pt modelId="{D66E3200-0E45-46B7-8DF2-85879F7FB75C}" type="pres">
      <dgm:prSet presAssocID="{C737DD3F-6363-47A3-9D6B-075949490EF8}" presName="Name25" presStyleLbl="parChTrans1D1" presStyleIdx="3" presStyleCnt="7"/>
      <dgm:spPr/>
      <dgm:t>
        <a:bodyPr/>
        <a:lstStyle/>
        <a:p>
          <a:endParaRPr lang="en-US"/>
        </a:p>
      </dgm:t>
    </dgm:pt>
    <dgm:pt modelId="{39E67426-F245-4ABA-AF17-11811A891EDD}" type="pres">
      <dgm:prSet presAssocID="{3AE174AD-08EA-4D2A-A8BC-A5C7593609D4}" presName="node" presStyleCnt="0"/>
      <dgm:spPr/>
    </dgm:pt>
    <dgm:pt modelId="{1FFFBAAB-9280-4527-8A42-DCE618CB8B24}" type="pres">
      <dgm:prSet presAssocID="{3AE174AD-08EA-4D2A-A8BC-A5C7593609D4}" presName="parentNode" presStyleLbl="node1" presStyleIdx="4" presStyleCnt="8" custScaleX="569966" custScaleY="148520" custLinFactX="123998" custLinFactNeighborX="200000" custLinFactNeighborY="58372">
        <dgm:presLayoutVars>
          <dgm:chMax val="1"/>
          <dgm:bulletEnabled val="1"/>
        </dgm:presLayoutVars>
      </dgm:prSet>
      <dgm:spPr/>
      <dgm:t>
        <a:bodyPr/>
        <a:lstStyle/>
        <a:p>
          <a:endParaRPr lang="en-US"/>
        </a:p>
      </dgm:t>
    </dgm:pt>
    <dgm:pt modelId="{FA43B004-EAD3-4A79-9716-8F2BB75B893E}" type="pres">
      <dgm:prSet presAssocID="{3AE174AD-08EA-4D2A-A8BC-A5C7593609D4}" presName="childNode" presStyleLbl="revTx" presStyleIdx="2" presStyleCnt="3">
        <dgm:presLayoutVars>
          <dgm:bulletEnabled val="1"/>
        </dgm:presLayoutVars>
      </dgm:prSet>
      <dgm:spPr/>
    </dgm:pt>
    <dgm:pt modelId="{A0BB3687-55A6-487A-8377-2C54FD6D335F}" type="pres">
      <dgm:prSet presAssocID="{6E218891-33A9-4A11-A2F3-29FC4973A523}" presName="Name25" presStyleLbl="parChTrans1D1" presStyleIdx="4" presStyleCnt="7"/>
      <dgm:spPr/>
      <dgm:t>
        <a:bodyPr/>
        <a:lstStyle/>
        <a:p>
          <a:endParaRPr lang="en-US"/>
        </a:p>
      </dgm:t>
    </dgm:pt>
    <dgm:pt modelId="{C31175EC-50D2-4A9A-A7BF-96149ED4BA16}" type="pres">
      <dgm:prSet presAssocID="{BA9B98C5-3E0D-4627-88A1-1825BD2FB6F0}" presName="node" presStyleCnt="0"/>
      <dgm:spPr/>
    </dgm:pt>
    <dgm:pt modelId="{FA93D0AE-3EE2-4235-84E0-924916928D44}" type="pres">
      <dgm:prSet presAssocID="{BA9B98C5-3E0D-4627-88A1-1825BD2FB6F0}" presName="parentNode" presStyleLbl="node1" presStyleIdx="5" presStyleCnt="8" custScaleX="472197" custScaleY="221299" custLinFactX="181891" custLinFactY="14101" custLinFactNeighborX="200000" custLinFactNeighborY="100000">
        <dgm:presLayoutVars>
          <dgm:chMax val="1"/>
          <dgm:bulletEnabled val="1"/>
        </dgm:presLayoutVars>
      </dgm:prSet>
      <dgm:spPr/>
      <dgm:t>
        <a:bodyPr/>
        <a:lstStyle/>
        <a:p>
          <a:endParaRPr lang="en-US"/>
        </a:p>
      </dgm:t>
    </dgm:pt>
    <dgm:pt modelId="{FE8A4F48-3FBB-44DD-8322-C9ADF1136F52}" type="pres">
      <dgm:prSet presAssocID="{BA9B98C5-3E0D-4627-88A1-1825BD2FB6F0}" presName="childNode" presStyleLbl="revTx" presStyleIdx="2" presStyleCnt="3">
        <dgm:presLayoutVars>
          <dgm:bulletEnabled val="1"/>
        </dgm:presLayoutVars>
      </dgm:prSet>
      <dgm:spPr/>
    </dgm:pt>
    <dgm:pt modelId="{6B637085-6FD8-446F-8156-A28FD57A6A47}" type="pres">
      <dgm:prSet presAssocID="{5AA3B27B-0973-44B2-A0BF-DE4DE8328CF8}" presName="Name25" presStyleLbl="parChTrans1D1" presStyleIdx="5" presStyleCnt="7"/>
      <dgm:spPr/>
      <dgm:t>
        <a:bodyPr/>
        <a:lstStyle/>
        <a:p>
          <a:endParaRPr lang="en-US"/>
        </a:p>
      </dgm:t>
    </dgm:pt>
    <dgm:pt modelId="{4FB7E702-14FC-4DFE-B945-A125F9F0747D}" type="pres">
      <dgm:prSet presAssocID="{33E197B3-9678-422A-9BD8-72B509E89C7B}" presName="node" presStyleCnt="0"/>
      <dgm:spPr/>
    </dgm:pt>
    <dgm:pt modelId="{45B77EA1-9D33-4B0E-894D-8BAA8D55E9CF}" type="pres">
      <dgm:prSet presAssocID="{33E197B3-9678-422A-9BD8-72B509E89C7B}" presName="parentNode" presStyleLbl="node1" presStyleIdx="6" presStyleCnt="8" custScaleX="425409" custScaleY="245557" custLinFactX="-27664" custLinFactNeighborX="-100000" custLinFactNeighborY="-39079">
        <dgm:presLayoutVars>
          <dgm:chMax val="1"/>
          <dgm:bulletEnabled val="1"/>
        </dgm:presLayoutVars>
      </dgm:prSet>
      <dgm:spPr/>
      <dgm:t>
        <a:bodyPr/>
        <a:lstStyle/>
        <a:p>
          <a:endParaRPr lang="en-US"/>
        </a:p>
      </dgm:t>
    </dgm:pt>
    <dgm:pt modelId="{64DE5798-189F-4213-83D5-5A746A3771DB}" type="pres">
      <dgm:prSet presAssocID="{33E197B3-9678-422A-9BD8-72B509E89C7B}" presName="childNode" presStyleLbl="revTx" presStyleIdx="2" presStyleCnt="3">
        <dgm:presLayoutVars>
          <dgm:bulletEnabled val="1"/>
        </dgm:presLayoutVars>
      </dgm:prSet>
      <dgm:spPr/>
    </dgm:pt>
    <dgm:pt modelId="{9ACD1845-AA07-4BAC-A24F-2F621067F5DF}" type="pres">
      <dgm:prSet presAssocID="{4CB18C35-58A8-41BF-92E9-916F77CEA0F3}" presName="Name25" presStyleLbl="parChTrans1D1" presStyleIdx="6" presStyleCnt="7"/>
      <dgm:spPr/>
      <dgm:t>
        <a:bodyPr/>
        <a:lstStyle/>
        <a:p>
          <a:endParaRPr lang="en-US"/>
        </a:p>
      </dgm:t>
    </dgm:pt>
    <dgm:pt modelId="{68B1832F-CB85-4266-B652-E007C6D224D7}" type="pres">
      <dgm:prSet presAssocID="{287A7A30-A036-4D26-8753-6DA74D367066}" presName="node" presStyleCnt="0"/>
      <dgm:spPr/>
    </dgm:pt>
    <dgm:pt modelId="{17DDA71A-6392-4DFA-ADCC-421E66964226}" type="pres">
      <dgm:prSet presAssocID="{287A7A30-A036-4D26-8753-6DA74D367066}" presName="parentNode" presStyleLbl="node1" presStyleIdx="7" presStyleCnt="8" custScaleX="304112" custScaleY="260935" custLinFactX="-200000" custLinFactY="-61915" custLinFactNeighborX="-295634" custLinFactNeighborY="-100000">
        <dgm:presLayoutVars>
          <dgm:chMax val="1"/>
          <dgm:bulletEnabled val="1"/>
        </dgm:presLayoutVars>
      </dgm:prSet>
      <dgm:spPr/>
      <dgm:t>
        <a:bodyPr/>
        <a:lstStyle/>
        <a:p>
          <a:endParaRPr lang="en-US"/>
        </a:p>
      </dgm:t>
    </dgm:pt>
    <dgm:pt modelId="{0BA90779-0594-4D42-8E63-444E36671097}" type="pres">
      <dgm:prSet presAssocID="{287A7A30-A036-4D26-8753-6DA74D367066}" presName="childNode" presStyleLbl="revTx" presStyleIdx="2" presStyleCnt="3">
        <dgm:presLayoutVars>
          <dgm:bulletEnabled val="1"/>
        </dgm:presLayoutVars>
      </dgm:prSet>
      <dgm:spPr/>
    </dgm:pt>
  </dgm:ptLst>
  <dgm:cxnLst>
    <dgm:cxn modelId="{05DAC7E1-700F-4E23-A7FB-4B125A486A87}" srcId="{A98CD303-B4B6-4749-8C15-35E8782FE5A1}" destId="{287A7A30-A036-4D26-8753-6DA74D367066}" srcOrd="6" destOrd="0" parTransId="{4CB18C35-58A8-41BF-92E9-916F77CEA0F3}" sibTransId="{B8E34297-03CC-4646-81E4-709767239EEC}"/>
    <dgm:cxn modelId="{02CBF98B-3760-4C89-82A2-9BDDCAAE9D13}" srcId="{763609BC-1F5A-4C33-A79F-7D4FACBDF1D0}" destId="{164DE934-2F93-4FC8-899B-4B3F574031EF}" srcOrd="0" destOrd="0" parTransId="{A6998E82-71E2-4C9D-87BF-B2BFF7D7992A}" sibTransId="{95FA85D0-594D-4556-A270-1E906BC18584}"/>
    <dgm:cxn modelId="{8292D6A4-A124-46C4-8B4C-4C920ECEBA42}" srcId="{A98CD303-B4B6-4749-8C15-35E8782FE5A1}" destId="{33A03BD6-26CE-485E-8C0E-86DCC17DC1CE}" srcOrd="2" destOrd="0" parTransId="{45D7F3FA-5627-4D7D-ADE0-6839DD8853A2}" sibTransId="{DBAA1D08-AC35-4BC1-AB22-FCB71A677353}"/>
    <dgm:cxn modelId="{1D898B7F-EB09-4977-B615-E537045892F3}" srcId="{A98CD303-B4B6-4749-8C15-35E8782FE5A1}" destId="{3AE174AD-08EA-4D2A-A8BC-A5C7593609D4}" srcOrd="3" destOrd="0" parTransId="{C737DD3F-6363-47A3-9D6B-075949490EF8}" sibTransId="{DD7C1D11-BEB8-46D2-89AB-64407910A0A5}"/>
    <dgm:cxn modelId="{EC4611B0-A6FB-4230-AC0E-31BC1F2A9920}" type="presOf" srcId="{287A7A30-A036-4D26-8753-6DA74D367066}" destId="{17DDA71A-6392-4DFA-ADCC-421E66964226}" srcOrd="0" destOrd="0" presId="urn:microsoft.com/office/officeart/2005/8/layout/radial2"/>
    <dgm:cxn modelId="{DA9621E6-7B6A-4FAE-A00E-43FD8B685B81}" type="presOf" srcId="{234FD583-4D1F-4403-8DD2-E0FE9B3813DF}" destId="{8792F07B-56CD-4A16-ABCE-6B81CEC95263}" srcOrd="0" destOrd="0" presId="urn:microsoft.com/office/officeart/2005/8/layout/radial2"/>
    <dgm:cxn modelId="{37B66AE6-C730-49E6-A3AC-5B069053FFDA}" type="presOf" srcId="{73E3FA13-9D02-4C37-AA90-7F900A650018}" destId="{972C1B24-B508-4CDB-A4BB-533163198745}" srcOrd="0" destOrd="0" presId="urn:microsoft.com/office/officeart/2005/8/layout/radial2"/>
    <dgm:cxn modelId="{84ABBCED-04D9-483F-8871-C974A111FC16}" type="presOf" srcId="{BA9B98C5-3E0D-4627-88A1-1825BD2FB6F0}" destId="{FA93D0AE-3EE2-4235-84E0-924916928D44}" srcOrd="0" destOrd="0" presId="urn:microsoft.com/office/officeart/2005/8/layout/radial2"/>
    <dgm:cxn modelId="{D553D840-00D3-4C06-A54C-507C3E53275D}" srcId="{33A03BD6-26CE-485E-8C0E-86DCC17DC1CE}" destId="{1176516E-C601-4031-AF45-59B03BD92B6C}" srcOrd="0" destOrd="0" parTransId="{2BFB6819-06BC-47F8-B5B7-A027F04CADDC}" sibTransId="{63306A64-AA0E-439D-BC8D-A4D355C7D6AB}"/>
    <dgm:cxn modelId="{02B35658-2528-442C-B0AE-643D6A02AC69}" type="presOf" srcId="{33E197B3-9678-422A-9BD8-72B509E89C7B}" destId="{45B77EA1-9D33-4B0E-894D-8BAA8D55E9CF}" srcOrd="0" destOrd="0" presId="urn:microsoft.com/office/officeart/2005/8/layout/radial2"/>
    <dgm:cxn modelId="{738B3694-531F-4462-9204-F865C17F7BFD}" type="presOf" srcId="{5AA3B27B-0973-44B2-A0BF-DE4DE8328CF8}" destId="{6B637085-6FD8-446F-8156-A28FD57A6A47}" srcOrd="0" destOrd="0" presId="urn:microsoft.com/office/officeart/2005/8/layout/radial2"/>
    <dgm:cxn modelId="{3455C30C-3472-41A0-88DD-5BEDFA361AC7}" srcId="{A98CD303-B4B6-4749-8C15-35E8782FE5A1}" destId="{234FD583-4D1F-4403-8DD2-E0FE9B3813DF}" srcOrd="1" destOrd="0" parTransId="{F29462EA-E602-4E2F-92FD-E19A73084E9D}" sibTransId="{241ECED4-BC21-465B-AB95-CFAA9A46EF24}"/>
    <dgm:cxn modelId="{EDF62D2E-6128-45D2-ADDA-B472E16B0306}" type="presOf" srcId="{F29462EA-E602-4E2F-92FD-E19A73084E9D}" destId="{45633829-7E7B-4C36-8BEB-65AEFF4BFB29}" srcOrd="0" destOrd="0" presId="urn:microsoft.com/office/officeart/2005/8/layout/radial2"/>
    <dgm:cxn modelId="{45F99A0A-8FB3-4B54-A9F7-04BF2BD3DBBD}" srcId="{A98CD303-B4B6-4749-8C15-35E8782FE5A1}" destId="{763609BC-1F5A-4C33-A79F-7D4FACBDF1D0}" srcOrd="0" destOrd="0" parTransId="{73E3FA13-9D02-4C37-AA90-7F900A650018}" sibTransId="{A5089A99-C3FC-4C76-A591-89146D658399}"/>
    <dgm:cxn modelId="{82637E90-7840-4715-B42E-1DDDC105AA3E}" type="presOf" srcId="{74CDD59E-CFE4-424C-B2FA-AB495C3AC89B}" destId="{EDDA2553-6EF5-4F93-8757-3AC5C2B8F831}" srcOrd="0" destOrd="0" presId="urn:microsoft.com/office/officeart/2005/8/layout/radial2"/>
    <dgm:cxn modelId="{8A5F7449-7496-4345-B1C9-9762D1FDC9BA}" type="presOf" srcId="{4CB18C35-58A8-41BF-92E9-916F77CEA0F3}" destId="{9ACD1845-AA07-4BAC-A24F-2F621067F5DF}" srcOrd="0" destOrd="0" presId="urn:microsoft.com/office/officeart/2005/8/layout/radial2"/>
    <dgm:cxn modelId="{7AA0A4E1-24DA-4C68-8CA2-8BB8156728F6}" srcId="{234FD583-4D1F-4403-8DD2-E0FE9B3813DF}" destId="{74CDD59E-CFE4-424C-B2FA-AB495C3AC89B}" srcOrd="0" destOrd="0" parTransId="{6D124364-BABB-4D24-9A22-699413B7DD33}" sibTransId="{8D3F7468-7182-4EEB-9C77-DDC0EB58B2C8}"/>
    <dgm:cxn modelId="{D9FAFC59-D31E-4E77-8B63-71C304419CEC}" type="presOf" srcId="{3AE174AD-08EA-4D2A-A8BC-A5C7593609D4}" destId="{1FFFBAAB-9280-4527-8A42-DCE618CB8B24}" srcOrd="0" destOrd="0" presId="urn:microsoft.com/office/officeart/2005/8/layout/radial2"/>
    <dgm:cxn modelId="{6154E502-A490-4D66-8862-A4BF90113446}" type="presOf" srcId="{C737DD3F-6363-47A3-9D6B-075949490EF8}" destId="{D66E3200-0E45-46B7-8DF2-85879F7FB75C}" srcOrd="0" destOrd="0" presId="urn:microsoft.com/office/officeart/2005/8/layout/radial2"/>
    <dgm:cxn modelId="{72D4E034-FCC9-4C2F-B599-E8A26D65964F}" type="presOf" srcId="{A98CD303-B4B6-4749-8C15-35E8782FE5A1}" destId="{FAFB8F67-48EF-478E-95B3-6DE7605BBD0B}" srcOrd="0" destOrd="0" presId="urn:microsoft.com/office/officeart/2005/8/layout/radial2"/>
    <dgm:cxn modelId="{FC864C3C-E20E-41B8-ADFB-B426BF9BA1FF}" type="presOf" srcId="{6E218891-33A9-4A11-A2F3-29FC4973A523}" destId="{A0BB3687-55A6-487A-8377-2C54FD6D335F}" srcOrd="0" destOrd="0" presId="urn:microsoft.com/office/officeart/2005/8/layout/radial2"/>
    <dgm:cxn modelId="{B470EB04-A4B9-4518-92EE-C5050347103F}" srcId="{A98CD303-B4B6-4749-8C15-35E8782FE5A1}" destId="{33E197B3-9678-422A-9BD8-72B509E89C7B}" srcOrd="5" destOrd="0" parTransId="{5AA3B27B-0973-44B2-A0BF-DE4DE8328CF8}" sibTransId="{22D5528B-AC8A-4670-910C-BD828339707F}"/>
    <dgm:cxn modelId="{F2D5238E-A153-42D3-A4E2-7CB7D0447848}" srcId="{A98CD303-B4B6-4749-8C15-35E8782FE5A1}" destId="{BA9B98C5-3E0D-4627-88A1-1825BD2FB6F0}" srcOrd="4" destOrd="0" parTransId="{6E218891-33A9-4A11-A2F3-29FC4973A523}" sibTransId="{E50305D8-BAD9-4BA2-8DC8-5D55EF4BDC35}"/>
    <dgm:cxn modelId="{CEF170E4-298D-45FA-A6BF-19E4B9058540}" type="presOf" srcId="{33A03BD6-26CE-485E-8C0E-86DCC17DC1CE}" destId="{A786205D-64C8-4DF4-9B2B-FB2ED71EDE6A}" srcOrd="0" destOrd="0" presId="urn:microsoft.com/office/officeart/2005/8/layout/radial2"/>
    <dgm:cxn modelId="{AEEF3D29-6DC4-4D81-875B-E2ADCF073167}" type="presOf" srcId="{763609BC-1F5A-4C33-A79F-7D4FACBDF1D0}" destId="{4649D49B-6FE1-4D4A-A0DB-06FC2750D41F}" srcOrd="0" destOrd="0" presId="urn:microsoft.com/office/officeart/2005/8/layout/radial2"/>
    <dgm:cxn modelId="{A220BF7F-0A3A-4D8A-8AA8-EC778CE86B0C}" type="presOf" srcId="{1176516E-C601-4031-AF45-59B03BD92B6C}" destId="{2B24763B-7FD2-4D6A-B1C2-5F81266DE04E}" srcOrd="0" destOrd="0" presId="urn:microsoft.com/office/officeart/2005/8/layout/radial2"/>
    <dgm:cxn modelId="{A161C665-B42F-4C77-862E-01BF6756AD02}" type="presOf" srcId="{164DE934-2F93-4FC8-899B-4B3F574031EF}" destId="{D48CE2BE-EDFD-4323-B869-5FA2113D9CC0}" srcOrd="0" destOrd="0" presId="urn:microsoft.com/office/officeart/2005/8/layout/radial2"/>
    <dgm:cxn modelId="{C352D6E2-6D45-4BD0-936F-0D3CDD3F78A8}" type="presOf" srcId="{45D7F3FA-5627-4D7D-ADE0-6839DD8853A2}" destId="{C1661131-2038-461C-9489-2C0863B7B9D7}" srcOrd="0" destOrd="0" presId="urn:microsoft.com/office/officeart/2005/8/layout/radial2"/>
    <dgm:cxn modelId="{B5B2E93F-B554-47EA-87A9-540BDB1CB2AF}" type="presParOf" srcId="{FAFB8F67-48EF-478E-95B3-6DE7605BBD0B}" destId="{7381C381-B33D-47BF-B113-EC81A41886A3}" srcOrd="0" destOrd="0" presId="urn:microsoft.com/office/officeart/2005/8/layout/radial2"/>
    <dgm:cxn modelId="{E375181C-3A1A-4A34-88E2-31D8BE6D75D2}" type="presParOf" srcId="{7381C381-B33D-47BF-B113-EC81A41886A3}" destId="{9CA43E17-420B-4314-AA83-731BCE59380D}" srcOrd="0" destOrd="0" presId="urn:microsoft.com/office/officeart/2005/8/layout/radial2"/>
    <dgm:cxn modelId="{0C84DF54-2A45-44C4-95BC-7BE533290210}" type="presParOf" srcId="{9CA43E17-420B-4314-AA83-731BCE59380D}" destId="{72C5B651-8F93-4441-82C8-EA6AE5C46050}" srcOrd="0" destOrd="0" presId="urn:microsoft.com/office/officeart/2005/8/layout/radial2"/>
    <dgm:cxn modelId="{F256B536-E6A8-4B24-A133-C92BEA425767}" type="presParOf" srcId="{9CA43E17-420B-4314-AA83-731BCE59380D}" destId="{B66513FE-FC09-4C5F-AF66-C7C5F104D121}" srcOrd="1" destOrd="0" presId="urn:microsoft.com/office/officeart/2005/8/layout/radial2"/>
    <dgm:cxn modelId="{D5C1D248-9B7D-4A26-8B71-86B1CFC7E5FE}" type="presParOf" srcId="{7381C381-B33D-47BF-B113-EC81A41886A3}" destId="{972C1B24-B508-4CDB-A4BB-533163198745}" srcOrd="1" destOrd="0" presId="urn:microsoft.com/office/officeart/2005/8/layout/radial2"/>
    <dgm:cxn modelId="{F98E95A4-6047-4221-A645-7AA073D59F23}" type="presParOf" srcId="{7381C381-B33D-47BF-B113-EC81A41886A3}" destId="{C898F178-152C-4B58-8921-A9E943956C96}" srcOrd="2" destOrd="0" presId="urn:microsoft.com/office/officeart/2005/8/layout/radial2"/>
    <dgm:cxn modelId="{572EA902-F974-4BDD-98A2-18A05B62B625}" type="presParOf" srcId="{C898F178-152C-4B58-8921-A9E943956C96}" destId="{4649D49B-6FE1-4D4A-A0DB-06FC2750D41F}" srcOrd="0" destOrd="0" presId="urn:microsoft.com/office/officeart/2005/8/layout/radial2"/>
    <dgm:cxn modelId="{C1981F95-FA97-486F-B0D4-29429624C685}" type="presParOf" srcId="{C898F178-152C-4B58-8921-A9E943956C96}" destId="{D48CE2BE-EDFD-4323-B869-5FA2113D9CC0}" srcOrd="1" destOrd="0" presId="urn:microsoft.com/office/officeart/2005/8/layout/radial2"/>
    <dgm:cxn modelId="{8E00B135-A843-4BF0-8515-27E31BE40009}" type="presParOf" srcId="{7381C381-B33D-47BF-B113-EC81A41886A3}" destId="{45633829-7E7B-4C36-8BEB-65AEFF4BFB29}" srcOrd="3" destOrd="0" presId="urn:microsoft.com/office/officeart/2005/8/layout/radial2"/>
    <dgm:cxn modelId="{FE3C6075-28D8-4124-8AE2-F5FB3529F715}" type="presParOf" srcId="{7381C381-B33D-47BF-B113-EC81A41886A3}" destId="{64A37262-512A-4BB6-9571-4D5B4F813F8D}" srcOrd="4" destOrd="0" presId="urn:microsoft.com/office/officeart/2005/8/layout/radial2"/>
    <dgm:cxn modelId="{AA875A51-FD8D-4A45-8C1A-9BBD71F0B12C}" type="presParOf" srcId="{64A37262-512A-4BB6-9571-4D5B4F813F8D}" destId="{8792F07B-56CD-4A16-ABCE-6B81CEC95263}" srcOrd="0" destOrd="0" presId="urn:microsoft.com/office/officeart/2005/8/layout/radial2"/>
    <dgm:cxn modelId="{9A9CB2F6-2095-461E-9422-098B0550BDD2}" type="presParOf" srcId="{64A37262-512A-4BB6-9571-4D5B4F813F8D}" destId="{EDDA2553-6EF5-4F93-8757-3AC5C2B8F831}" srcOrd="1" destOrd="0" presId="urn:microsoft.com/office/officeart/2005/8/layout/radial2"/>
    <dgm:cxn modelId="{4F428E89-8ADC-4944-8D27-DE9193E9ECE1}" type="presParOf" srcId="{7381C381-B33D-47BF-B113-EC81A41886A3}" destId="{C1661131-2038-461C-9489-2C0863B7B9D7}" srcOrd="5" destOrd="0" presId="urn:microsoft.com/office/officeart/2005/8/layout/radial2"/>
    <dgm:cxn modelId="{CA7304F1-5917-4238-B724-E956DAF6CCE3}" type="presParOf" srcId="{7381C381-B33D-47BF-B113-EC81A41886A3}" destId="{9556F753-4EF3-443F-9626-0618E4ABBD0E}" srcOrd="6" destOrd="0" presId="urn:microsoft.com/office/officeart/2005/8/layout/radial2"/>
    <dgm:cxn modelId="{C3ED96E7-6526-4B39-9600-5115CFF548B2}" type="presParOf" srcId="{9556F753-4EF3-443F-9626-0618E4ABBD0E}" destId="{A786205D-64C8-4DF4-9B2B-FB2ED71EDE6A}" srcOrd="0" destOrd="0" presId="urn:microsoft.com/office/officeart/2005/8/layout/radial2"/>
    <dgm:cxn modelId="{1634D5BC-DD86-4500-9BA0-B83988D309D1}" type="presParOf" srcId="{9556F753-4EF3-443F-9626-0618E4ABBD0E}" destId="{2B24763B-7FD2-4D6A-B1C2-5F81266DE04E}" srcOrd="1" destOrd="0" presId="urn:microsoft.com/office/officeart/2005/8/layout/radial2"/>
    <dgm:cxn modelId="{BBE14EB7-1D74-471F-800F-1DEE9690040B}" type="presParOf" srcId="{7381C381-B33D-47BF-B113-EC81A41886A3}" destId="{D66E3200-0E45-46B7-8DF2-85879F7FB75C}" srcOrd="7" destOrd="0" presId="urn:microsoft.com/office/officeart/2005/8/layout/radial2"/>
    <dgm:cxn modelId="{D82E2643-7446-4F1B-A29F-94245449920C}" type="presParOf" srcId="{7381C381-B33D-47BF-B113-EC81A41886A3}" destId="{39E67426-F245-4ABA-AF17-11811A891EDD}" srcOrd="8" destOrd="0" presId="urn:microsoft.com/office/officeart/2005/8/layout/radial2"/>
    <dgm:cxn modelId="{45ED110F-3DF6-43E4-AEDF-4E64828DD2AA}" type="presParOf" srcId="{39E67426-F245-4ABA-AF17-11811A891EDD}" destId="{1FFFBAAB-9280-4527-8A42-DCE618CB8B24}" srcOrd="0" destOrd="0" presId="urn:microsoft.com/office/officeart/2005/8/layout/radial2"/>
    <dgm:cxn modelId="{FB3DA289-C0CB-4B15-B89B-39CF8FF00C5A}" type="presParOf" srcId="{39E67426-F245-4ABA-AF17-11811A891EDD}" destId="{FA43B004-EAD3-4A79-9716-8F2BB75B893E}" srcOrd="1" destOrd="0" presId="urn:microsoft.com/office/officeart/2005/8/layout/radial2"/>
    <dgm:cxn modelId="{ADF90B92-11DF-4A11-924C-F80657D3434B}" type="presParOf" srcId="{7381C381-B33D-47BF-B113-EC81A41886A3}" destId="{A0BB3687-55A6-487A-8377-2C54FD6D335F}" srcOrd="9" destOrd="0" presId="urn:microsoft.com/office/officeart/2005/8/layout/radial2"/>
    <dgm:cxn modelId="{1ECB1969-C2AA-4A63-8A42-C549346EC231}" type="presParOf" srcId="{7381C381-B33D-47BF-B113-EC81A41886A3}" destId="{C31175EC-50D2-4A9A-A7BF-96149ED4BA16}" srcOrd="10" destOrd="0" presId="urn:microsoft.com/office/officeart/2005/8/layout/radial2"/>
    <dgm:cxn modelId="{27910F87-FC14-4334-B969-438B2058685F}" type="presParOf" srcId="{C31175EC-50D2-4A9A-A7BF-96149ED4BA16}" destId="{FA93D0AE-3EE2-4235-84E0-924916928D44}" srcOrd="0" destOrd="0" presId="urn:microsoft.com/office/officeart/2005/8/layout/radial2"/>
    <dgm:cxn modelId="{A208803B-90B5-4B3F-AF8A-1686906F864C}" type="presParOf" srcId="{C31175EC-50D2-4A9A-A7BF-96149ED4BA16}" destId="{FE8A4F48-3FBB-44DD-8322-C9ADF1136F52}" srcOrd="1" destOrd="0" presId="urn:microsoft.com/office/officeart/2005/8/layout/radial2"/>
    <dgm:cxn modelId="{1AF809F6-F3A4-4E40-986C-605E1D4E51CD}" type="presParOf" srcId="{7381C381-B33D-47BF-B113-EC81A41886A3}" destId="{6B637085-6FD8-446F-8156-A28FD57A6A47}" srcOrd="11" destOrd="0" presId="urn:microsoft.com/office/officeart/2005/8/layout/radial2"/>
    <dgm:cxn modelId="{B68289BC-EDBC-48DA-867D-87ADDE65A96D}" type="presParOf" srcId="{7381C381-B33D-47BF-B113-EC81A41886A3}" destId="{4FB7E702-14FC-4DFE-B945-A125F9F0747D}" srcOrd="12" destOrd="0" presId="urn:microsoft.com/office/officeart/2005/8/layout/radial2"/>
    <dgm:cxn modelId="{3F068603-DA1A-41CF-8824-0AF557F9090B}" type="presParOf" srcId="{4FB7E702-14FC-4DFE-B945-A125F9F0747D}" destId="{45B77EA1-9D33-4B0E-894D-8BAA8D55E9CF}" srcOrd="0" destOrd="0" presId="urn:microsoft.com/office/officeart/2005/8/layout/radial2"/>
    <dgm:cxn modelId="{C03D545D-F6AC-432D-AD25-08858A2A5C16}" type="presParOf" srcId="{4FB7E702-14FC-4DFE-B945-A125F9F0747D}" destId="{64DE5798-189F-4213-83D5-5A746A3771DB}" srcOrd="1" destOrd="0" presId="urn:microsoft.com/office/officeart/2005/8/layout/radial2"/>
    <dgm:cxn modelId="{2C6D1BD6-5143-4942-B266-86E18A4FA084}" type="presParOf" srcId="{7381C381-B33D-47BF-B113-EC81A41886A3}" destId="{9ACD1845-AA07-4BAC-A24F-2F621067F5DF}" srcOrd="13" destOrd="0" presId="urn:microsoft.com/office/officeart/2005/8/layout/radial2"/>
    <dgm:cxn modelId="{FFA26539-20C7-42E5-A245-CA7499CEE003}" type="presParOf" srcId="{7381C381-B33D-47BF-B113-EC81A41886A3}" destId="{68B1832F-CB85-4266-B652-E007C6D224D7}" srcOrd="14" destOrd="0" presId="urn:microsoft.com/office/officeart/2005/8/layout/radial2"/>
    <dgm:cxn modelId="{813C469F-6136-4679-9E2B-94A6CBF2771A}" type="presParOf" srcId="{68B1832F-CB85-4266-B652-E007C6D224D7}" destId="{17DDA71A-6392-4DFA-ADCC-421E66964226}" srcOrd="0" destOrd="0" presId="urn:microsoft.com/office/officeart/2005/8/layout/radial2"/>
    <dgm:cxn modelId="{5EC93307-C4C0-4EA5-B40C-CE45E7427FD2}" type="presParOf" srcId="{68B1832F-CB85-4266-B652-E007C6D224D7}" destId="{0BA90779-0594-4D42-8E63-444E36671097}"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BACEF6-AC60-45BB-8EAD-8959EDEB7954}">
      <dsp:nvSpPr>
        <dsp:cNvPr id="0" name=""/>
        <dsp:cNvSpPr/>
      </dsp:nvSpPr>
      <dsp:spPr>
        <a:xfrm>
          <a:off x="-73541" y="0"/>
          <a:ext cx="5020998" cy="5112568"/>
        </a:xfrm>
        <a:prstGeom prst="triangl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F0FA9E3D-8F41-4060-9E80-F1428B91B109}">
      <dsp:nvSpPr>
        <dsp:cNvPr id="0" name=""/>
        <dsp:cNvSpPr/>
      </dsp:nvSpPr>
      <dsp:spPr>
        <a:xfrm>
          <a:off x="2503928" y="214859"/>
          <a:ext cx="2680846" cy="673995"/>
        </a:xfrm>
        <a:prstGeom prst="round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i="1" kern="1200" dirty="0" smtClean="0"/>
            <a:t>climax</a:t>
          </a:r>
          <a:endParaRPr lang="en-US" sz="1800" i="1" kern="1200" dirty="0"/>
        </a:p>
      </dsp:txBody>
      <dsp:txXfrm>
        <a:off x="2503928" y="214859"/>
        <a:ext cx="2680846" cy="673995"/>
      </dsp:txXfrm>
    </dsp:sp>
    <dsp:sp modelId="{103E9C73-0075-4D78-B394-9C8573FB3E5F}">
      <dsp:nvSpPr>
        <dsp:cNvPr id="0" name=""/>
        <dsp:cNvSpPr/>
      </dsp:nvSpPr>
      <dsp:spPr>
        <a:xfrm>
          <a:off x="2331277" y="2232249"/>
          <a:ext cx="2853497" cy="818274"/>
        </a:xfrm>
        <a:prstGeom prst="round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p>
      </dsp:txBody>
      <dsp:txXfrm>
        <a:off x="2331277" y="2232249"/>
        <a:ext cx="2853497" cy="818274"/>
      </dsp:txXfrm>
    </dsp:sp>
    <dsp:sp modelId="{11CCBBA3-562B-48C9-A8AC-0AE0FCF4EE4F}">
      <dsp:nvSpPr>
        <dsp:cNvPr id="0" name=""/>
        <dsp:cNvSpPr/>
      </dsp:nvSpPr>
      <dsp:spPr>
        <a:xfrm>
          <a:off x="1584168" y="4248464"/>
          <a:ext cx="3600230" cy="817048"/>
        </a:xfrm>
        <a:prstGeom prst="round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Frankenstein agrees to create a companion for his creature</a:t>
          </a:r>
          <a:endParaRPr lang="en-US" sz="1800" kern="1200" dirty="0"/>
        </a:p>
      </dsp:txBody>
      <dsp:txXfrm>
        <a:off x="1584168" y="4248464"/>
        <a:ext cx="3600230" cy="8170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CD1845-AA07-4BAC-A24F-2F621067F5DF}">
      <dsp:nvSpPr>
        <dsp:cNvPr id="0" name=""/>
        <dsp:cNvSpPr/>
      </dsp:nvSpPr>
      <dsp:spPr>
        <a:xfrm rot="8148173">
          <a:off x="1424554" y="3029272"/>
          <a:ext cx="525366" cy="20258"/>
        </a:xfrm>
        <a:custGeom>
          <a:avLst/>
          <a:gdLst/>
          <a:ahLst/>
          <a:cxnLst/>
          <a:rect l="0" t="0" r="0" b="0"/>
          <a:pathLst>
            <a:path>
              <a:moveTo>
                <a:pt x="0" y="10129"/>
              </a:moveTo>
              <a:lnTo>
                <a:pt x="525366" y="10129"/>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637085-6FD8-446F-8156-A28FD57A6A47}">
      <dsp:nvSpPr>
        <dsp:cNvPr id="0" name=""/>
        <dsp:cNvSpPr/>
      </dsp:nvSpPr>
      <dsp:spPr>
        <a:xfrm rot="2804610">
          <a:off x="2467607" y="3039983"/>
          <a:ext cx="506029" cy="20258"/>
        </a:xfrm>
        <a:custGeom>
          <a:avLst/>
          <a:gdLst/>
          <a:ahLst/>
          <a:cxnLst/>
          <a:rect l="0" t="0" r="0" b="0"/>
          <a:pathLst>
            <a:path>
              <a:moveTo>
                <a:pt x="0" y="10129"/>
              </a:moveTo>
              <a:lnTo>
                <a:pt x="506029" y="10129"/>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BB3687-55A6-487A-8377-2C54FD6D335F}">
      <dsp:nvSpPr>
        <dsp:cNvPr id="0" name=""/>
        <dsp:cNvSpPr/>
      </dsp:nvSpPr>
      <dsp:spPr>
        <a:xfrm rot="1086822">
          <a:off x="2487249" y="3127467"/>
          <a:ext cx="3246092" cy="20258"/>
        </a:xfrm>
        <a:custGeom>
          <a:avLst/>
          <a:gdLst/>
          <a:ahLst/>
          <a:cxnLst/>
          <a:rect l="0" t="0" r="0" b="0"/>
          <a:pathLst>
            <a:path>
              <a:moveTo>
                <a:pt x="0" y="10129"/>
              </a:moveTo>
              <a:lnTo>
                <a:pt x="3246092" y="10129"/>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E3200-0E45-46B7-8DF2-85879F7FB75C}">
      <dsp:nvSpPr>
        <dsp:cNvPr id="0" name=""/>
        <dsp:cNvSpPr/>
      </dsp:nvSpPr>
      <dsp:spPr>
        <a:xfrm rot="276624">
          <a:off x="2563898" y="2631632"/>
          <a:ext cx="2340649" cy="20258"/>
        </a:xfrm>
        <a:custGeom>
          <a:avLst/>
          <a:gdLst/>
          <a:ahLst/>
          <a:cxnLst/>
          <a:rect l="0" t="0" r="0" b="0"/>
          <a:pathLst>
            <a:path>
              <a:moveTo>
                <a:pt x="0" y="10129"/>
              </a:moveTo>
              <a:lnTo>
                <a:pt x="2340649" y="10129"/>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661131-2038-461C-9489-2C0863B7B9D7}">
      <dsp:nvSpPr>
        <dsp:cNvPr id="0" name=""/>
        <dsp:cNvSpPr/>
      </dsp:nvSpPr>
      <dsp:spPr>
        <a:xfrm rot="20990752">
          <a:off x="2541751" y="2155777"/>
          <a:ext cx="3311444" cy="20258"/>
        </a:xfrm>
        <a:custGeom>
          <a:avLst/>
          <a:gdLst/>
          <a:ahLst/>
          <a:cxnLst/>
          <a:rect l="0" t="0" r="0" b="0"/>
          <a:pathLst>
            <a:path>
              <a:moveTo>
                <a:pt x="0" y="10129"/>
              </a:moveTo>
              <a:lnTo>
                <a:pt x="3311444" y="10129"/>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33829-7E7B-4C36-8BEB-65AEFF4BFB29}">
      <dsp:nvSpPr>
        <dsp:cNvPr id="0" name=""/>
        <dsp:cNvSpPr/>
      </dsp:nvSpPr>
      <dsp:spPr>
        <a:xfrm rot="19663957">
          <a:off x="2409645" y="1744828"/>
          <a:ext cx="2046686" cy="20258"/>
        </a:xfrm>
        <a:custGeom>
          <a:avLst/>
          <a:gdLst/>
          <a:ahLst/>
          <a:cxnLst/>
          <a:rect l="0" t="0" r="0" b="0"/>
          <a:pathLst>
            <a:path>
              <a:moveTo>
                <a:pt x="0" y="10129"/>
              </a:moveTo>
              <a:lnTo>
                <a:pt x="2046686" y="10129"/>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2C1B24-B508-4CDB-A4BB-533163198745}">
      <dsp:nvSpPr>
        <dsp:cNvPr id="0" name=""/>
        <dsp:cNvSpPr/>
      </dsp:nvSpPr>
      <dsp:spPr>
        <a:xfrm rot="14956976">
          <a:off x="1652074" y="1860510"/>
          <a:ext cx="648078" cy="20258"/>
        </a:xfrm>
        <a:custGeom>
          <a:avLst/>
          <a:gdLst/>
          <a:ahLst/>
          <a:cxnLst/>
          <a:rect l="0" t="0" r="0" b="0"/>
          <a:pathLst>
            <a:path>
              <a:moveTo>
                <a:pt x="0" y="10129"/>
              </a:moveTo>
              <a:lnTo>
                <a:pt x="648078" y="10129"/>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513FE-FC09-4C5F-AF66-C7C5F104D121}">
      <dsp:nvSpPr>
        <dsp:cNvPr id="0" name=""/>
        <dsp:cNvSpPr/>
      </dsp:nvSpPr>
      <dsp:spPr>
        <a:xfrm>
          <a:off x="901215" y="1993775"/>
          <a:ext cx="2734455" cy="988738"/>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4649D49B-6FE1-4D4A-A0DB-06FC2750D41F}">
      <dsp:nvSpPr>
        <dsp:cNvPr id="0" name=""/>
        <dsp:cNvSpPr/>
      </dsp:nvSpPr>
      <dsp:spPr>
        <a:xfrm>
          <a:off x="0" y="121494"/>
          <a:ext cx="3180098" cy="1456750"/>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rPr>
            <a:t>Family</a:t>
          </a:r>
          <a:endParaRPr lang="en-US" sz="2400" b="1" kern="1200" dirty="0">
            <a:solidFill>
              <a:schemeClr val="bg1"/>
            </a:solidFill>
          </a:endParaRPr>
        </a:p>
      </dsp:txBody>
      <dsp:txXfrm>
        <a:off x="0" y="121494"/>
        <a:ext cx="3180098" cy="1456750"/>
      </dsp:txXfrm>
    </dsp:sp>
    <dsp:sp modelId="{D48CE2BE-EDFD-4323-B869-5FA2113D9CC0}">
      <dsp:nvSpPr>
        <dsp:cNvPr id="0" name=""/>
        <dsp:cNvSpPr/>
      </dsp:nvSpPr>
      <dsp:spPr>
        <a:xfrm>
          <a:off x="5853" y="121494"/>
          <a:ext cx="4770147" cy="145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311400">
            <a:lnSpc>
              <a:spcPct val="90000"/>
            </a:lnSpc>
            <a:spcBef>
              <a:spcPct val="0"/>
            </a:spcBef>
            <a:spcAft>
              <a:spcPct val="15000"/>
            </a:spcAft>
            <a:buChar char="••"/>
          </a:pPr>
          <a:endParaRPr lang="en-US" sz="5200" kern="1200" dirty="0"/>
        </a:p>
      </dsp:txBody>
      <dsp:txXfrm>
        <a:off x="5853" y="121494"/>
        <a:ext cx="4770147" cy="1456750"/>
      </dsp:txXfrm>
    </dsp:sp>
    <dsp:sp modelId="{8792F07B-56CD-4A16-ABCE-6B81CEC95263}">
      <dsp:nvSpPr>
        <dsp:cNvPr id="0" name=""/>
        <dsp:cNvSpPr/>
      </dsp:nvSpPr>
      <dsp:spPr>
        <a:xfrm>
          <a:off x="3555266" y="0"/>
          <a:ext cx="3235258" cy="1312841"/>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rPr>
            <a:t>Responsibility</a:t>
          </a:r>
          <a:endParaRPr lang="en-US" sz="2400" b="1" kern="1200" dirty="0">
            <a:solidFill>
              <a:schemeClr val="bg1"/>
            </a:solidFill>
          </a:endParaRPr>
        </a:p>
      </dsp:txBody>
      <dsp:txXfrm>
        <a:off x="3555266" y="0"/>
        <a:ext cx="3235258" cy="1312841"/>
      </dsp:txXfrm>
    </dsp:sp>
    <dsp:sp modelId="{EDDA2553-6EF5-4F93-8757-3AC5C2B8F831}">
      <dsp:nvSpPr>
        <dsp:cNvPr id="0" name=""/>
        <dsp:cNvSpPr/>
      </dsp:nvSpPr>
      <dsp:spPr>
        <a:xfrm>
          <a:off x="3547330" y="0"/>
          <a:ext cx="4852887" cy="131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311400">
            <a:lnSpc>
              <a:spcPct val="90000"/>
            </a:lnSpc>
            <a:spcBef>
              <a:spcPct val="0"/>
            </a:spcBef>
            <a:spcAft>
              <a:spcPct val="15000"/>
            </a:spcAft>
            <a:buChar char="••"/>
          </a:pPr>
          <a:endParaRPr lang="en-US" sz="5200" kern="1200" dirty="0"/>
        </a:p>
      </dsp:txBody>
      <dsp:txXfrm>
        <a:off x="3547330" y="0"/>
        <a:ext cx="4852887" cy="1312841"/>
      </dsp:txXfrm>
    </dsp:sp>
    <dsp:sp modelId="{A786205D-64C8-4DF4-9B2B-FB2ED71EDE6A}">
      <dsp:nvSpPr>
        <dsp:cNvPr id="0" name=""/>
        <dsp:cNvSpPr/>
      </dsp:nvSpPr>
      <dsp:spPr>
        <a:xfrm>
          <a:off x="5457278" y="1273692"/>
          <a:ext cx="3327697" cy="737164"/>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rPr>
            <a:t>Justice</a:t>
          </a:r>
          <a:endParaRPr lang="en-US" sz="2400" b="1" kern="1200" dirty="0">
            <a:solidFill>
              <a:schemeClr val="bg1"/>
            </a:solidFill>
          </a:endParaRPr>
        </a:p>
      </dsp:txBody>
      <dsp:txXfrm>
        <a:off x="5457278" y="1273692"/>
        <a:ext cx="3327697" cy="737164"/>
      </dsp:txXfrm>
    </dsp:sp>
    <dsp:sp modelId="{2B24763B-7FD2-4D6A-B1C2-5F81266DE04E}">
      <dsp:nvSpPr>
        <dsp:cNvPr id="0" name=""/>
        <dsp:cNvSpPr/>
      </dsp:nvSpPr>
      <dsp:spPr>
        <a:xfrm>
          <a:off x="5426232" y="1273692"/>
          <a:ext cx="4991545" cy="73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311400">
            <a:lnSpc>
              <a:spcPct val="90000"/>
            </a:lnSpc>
            <a:spcBef>
              <a:spcPct val="0"/>
            </a:spcBef>
            <a:spcAft>
              <a:spcPct val="15000"/>
            </a:spcAft>
            <a:buChar char="••"/>
          </a:pPr>
          <a:endParaRPr lang="en-US" sz="5200" kern="1200" dirty="0"/>
        </a:p>
      </dsp:txBody>
      <dsp:txXfrm>
        <a:off x="5426232" y="1273692"/>
        <a:ext cx="4991545" cy="737164"/>
      </dsp:txXfrm>
    </dsp:sp>
    <dsp:sp modelId="{1FFFBAAB-9280-4527-8A42-DCE618CB8B24}">
      <dsp:nvSpPr>
        <dsp:cNvPr id="0" name=""/>
        <dsp:cNvSpPr/>
      </dsp:nvSpPr>
      <dsp:spPr>
        <a:xfrm>
          <a:off x="4825189" y="2425530"/>
          <a:ext cx="3381284" cy="881084"/>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rPr>
            <a:t>Isolation</a:t>
          </a:r>
          <a:endParaRPr lang="en-US" sz="2400" b="1" kern="1200" dirty="0">
            <a:solidFill>
              <a:schemeClr val="bg1"/>
            </a:solidFill>
          </a:endParaRPr>
        </a:p>
      </dsp:txBody>
      <dsp:txXfrm>
        <a:off x="4825189" y="2425530"/>
        <a:ext cx="3381284" cy="881084"/>
      </dsp:txXfrm>
    </dsp:sp>
    <dsp:sp modelId="{FA93D0AE-3EE2-4235-84E0-924916928D44}">
      <dsp:nvSpPr>
        <dsp:cNvPr id="0" name=""/>
        <dsp:cNvSpPr/>
      </dsp:nvSpPr>
      <dsp:spPr>
        <a:xfrm>
          <a:off x="5400802" y="3361490"/>
          <a:ext cx="2801276" cy="1312841"/>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rPr>
            <a:t>Prejudice</a:t>
          </a:r>
          <a:endParaRPr lang="en-US" sz="2400" b="1" kern="1200" dirty="0">
            <a:solidFill>
              <a:schemeClr val="bg1"/>
            </a:solidFill>
          </a:endParaRPr>
        </a:p>
      </dsp:txBody>
      <dsp:txXfrm>
        <a:off x="5400802" y="3361490"/>
        <a:ext cx="2801276" cy="1312841"/>
      </dsp:txXfrm>
    </dsp:sp>
    <dsp:sp modelId="{45B77EA1-9D33-4B0E-894D-8BAA8D55E9CF}">
      <dsp:nvSpPr>
        <dsp:cNvPr id="0" name=""/>
        <dsp:cNvSpPr/>
      </dsp:nvSpPr>
      <dsp:spPr>
        <a:xfrm>
          <a:off x="2234398" y="3146069"/>
          <a:ext cx="2523710" cy="1456750"/>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GB" sz="2300" b="1" kern="1200" dirty="0" smtClean="0">
              <a:solidFill>
                <a:schemeClr val="bg1"/>
              </a:solidFill>
            </a:rPr>
            <a:t>Knowledge and discovery</a:t>
          </a:r>
          <a:endParaRPr lang="en-US" sz="2300" b="1" kern="1200" dirty="0">
            <a:solidFill>
              <a:schemeClr val="bg1"/>
            </a:solidFill>
          </a:endParaRPr>
        </a:p>
      </dsp:txBody>
      <dsp:txXfrm>
        <a:off x="2234398" y="3146069"/>
        <a:ext cx="2523710" cy="1456750"/>
      </dsp:txXfrm>
    </dsp:sp>
    <dsp:sp modelId="{17DDA71A-6392-4DFA-ADCC-421E66964226}">
      <dsp:nvSpPr>
        <dsp:cNvPr id="0" name=""/>
        <dsp:cNvSpPr/>
      </dsp:nvSpPr>
      <dsp:spPr>
        <a:xfrm>
          <a:off x="0" y="3028886"/>
          <a:ext cx="1804123" cy="1547979"/>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GB" sz="2300" b="1" kern="1200" dirty="0" smtClean="0">
              <a:solidFill>
                <a:schemeClr val="bg1"/>
              </a:solidFill>
            </a:rPr>
            <a:t>Secrecy</a:t>
          </a:r>
          <a:endParaRPr lang="en-US" sz="2300" b="1" kern="1200" dirty="0">
            <a:solidFill>
              <a:schemeClr val="bg1"/>
            </a:solidFill>
          </a:endParaRPr>
        </a:p>
      </dsp:txBody>
      <dsp:txXfrm>
        <a:off x="0" y="3028886"/>
        <a:ext cx="1804123" cy="15479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50E2063-960E-41B7-B7D9-7897F541DEE6}" type="datetimeFigureOut">
              <a:rPr lang="en-US"/>
              <a:pPr>
                <a:defRPr/>
              </a:pPr>
              <a:t>9/12/2012</a:t>
            </a:fld>
            <a:endParaRPr lang="en-US"/>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US"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8BB8FCD-590B-44FA-8440-207D8B948A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Diakép helye 1"/>
          <p:cNvSpPr>
            <a:spLocks noGrp="1" noRot="1" noChangeAspect="1"/>
          </p:cNvSpPr>
          <p:nvPr>
            <p:ph type="sldImg"/>
          </p:nvPr>
        </p:nvSpPr>
        <p:spPr bwMode="auto">
          <a:noFill/>
          <a:ln>
            <a:solidFill>
              <a:srgbClr val="000000"/>
            </a:solidFill>
            <a:miter lim="800000"/>
            <a:headEnd/>
            <a:tailEnd/>
          </a:ln>
        </p:spPr>
      </p:sp>
      <p:sp>
        <p:nvSpPr>
          <p:cNvPr id="27650"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images are taken from ‘Mary Shelley’s Frankenstein’.</a:t>
            </a:r>
            <a:endParaRPr lang="en-US" smtClean="0"/>
          </a:p>
        </p:txBody>
      </p:sp>
      <p:sp>
        <p:nvSpPr>
          <p:cNvPr id="27651"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868862-DBA7-4902-A61B-D6629860D24A}" type="slidenum">
              <a:rPr lang="en-US"/>
              <a:pPr fontAlgn="base">
                <a:spcBef>
                  <a:spcPct val="0"/>
                </a:spcBef>
                <a:spcAft>
                  <a:spcPct val="0"/>
                </a:spcAft>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iakép helye 1"/>
          <p:cNvSpPr>
            <a:spLocks noGrp="1" noRot="1" noChangeAspect="1"/>
          </p:cNvSpPr>
          <p:nvPr>
            <p:ph type="sldImg"/>
          </p:nvPr>
        </p:nvSpPr>
        <p:spPr bwMode="auto">
          <a:noFill/>
          <a:ln>
            <a:solidFill>
              <a:srgbClr val="000000"/>
            </a:solidFill>
            <a:miter lim="800000"/>
            <a:headEnd/>
            <a:tailEnd/>
          </a:ln>
        </p:spPr>
      </p:sp>
      <p:sp>
        <p:nvSpPr>
          <p:cNvPr id="52226"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solidFill>
                  <a:schemeClr val="bg1"/>
                </a:solidFill>
              </a:rPr>
              <a:t>Use the pyramid chart below to trace the main events that occur after Frankenstein agrees to create a companion for his creature. Use as many boxes as you need but record the climax, or turning point, of this part of the novel at the peak of the diagram.</a:t>
            </a:r>
          </a:p>
          <a:p>
            <a:pPr>
              <a:spcBef>
                <a:spcPct val="0"/>
              </a:spcBef>
            </a:pPr>
            <a:endParaRPr lang="en-US" smtClean="0"/>
          </a:p>
        </p:txBody>
      </p:sp>
      <p:sp>
        <p:nvSpPr>
          <p:cNvPr id="52227"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120255-D506-4EB1-BFE3-E3FA3876DB00}" type="slidenum">
              <a:rPr lang="en-US"/>
              <a:pPr fontAlgn="base">
                <a:spcBef>
                  <a:spcPct val="0"/>
                </a:spcBef>
                <a:spcAft>
                  <a:spcPct val="0"/>
                </a:spcAft>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iakép helye 1"/>
          <p:cNvSpPr>
            <a:spLocks noGrp="1" noRot="1" noChangeAspect="1"/>
          </p:cNvSpPr>
          <p:nvPr>
            <p:ph type="sldImg"/>
          </p:nvPr>
        </p:nvSpPr>
        <p:spPr bwMode="auto">
          <a:noFill/>
          <a:ln>
            <a:solidFill>
              <a:srgbClr val="000000"/>
            </a:solidFill>
            <a:miter lim="800000"/>
            <a:headEnd/>
            <a:tailEnd/>
          </a:ln>
        </p:spPr>
      </p:sp>
      <p:sp>
        <p:nvSpPr>
          <p:cNvPr id="65538"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Teacher, see answer sheet.</a:t>
            </a:r>
          </a:p>
          <a:p>
            <a:pPr>
              <a:spcBef>
                <a:spcPct val="0"/>
              </a:spcBef>
            </a:pPr>
            <a:endParaRPr lang="en-US" smtClean="0"/>
          </a:p>
        </p:txBody>
      </p:sp>
      <p:sp>
        <p:nvSpPr>
          <p:cNvPr id="65539"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05FD3A-1F3C-49CE-AFA1-CA472D1D3ABA}" type="slidenum">
              <a:rPr lang="en-US"/>
              <a:pPr fontAlgn="base">
                <a:spcBef>
                  <a:spcPct val="0"/>
                </a:spcBef>
                <a:spcAft>
                  <a:spcPct val="0"/>
                </a:spcAft>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Téglalap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églalap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Cím 1"/>
          <p:cNvSpPr>
            <a:spLocks noGrp="1"/>
          </p:cNvSpPr>
          <p:nvPr>
            <p:ph type="ctrTitle"/>
          </p:nvPr>
        </p:nvSpPr>
        <p:spPr>
          <a:xfrm>
            <a:off x="685800" y="3355848"/>
            <a:ext cx="8077200" cy="1673352"/>
          </a:xfrm>
        </p:spPr>
        <p:txBody>
          <a:bodyPr tIns="0" bIns="0" anchor="t"/>
          <a:lstStyle>
            <a:lvl1pPr algn="l">
              <a:defRPr sz="4700" b="1"/>
            </a:lvl1pPr>
            <a:extLst/>
          </a:lstStyle>
          <a:p>
            <a:r>
              <a:rPr lang="hu-HU" smtClean="0"/>
              <a:t>Mintacím szerkesztése</a:t>
            </a:r>
            <a:endParaRPr lang="en-US"/>
          </a:p>
        </p:txBody>
      </p:sp>
      <p:sp>
        <p:nvSpPr>
          <p:cNvPr id="3" name="Alcím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hu-HU" smtClean="0"/>
              <a:t>Alcím mintájának szerkesztése</a:t>
            </a:r>
            <a:endParaRPr lang="en-US"/>
          </a:p>
        </p:txBody>
      </p:sp>
      <p:sp>
        <p:nvSpPr>
          <p:cNvPr id="6" name="Dátum helye 3"/>
          <p:cNvSpPr>
            <a:spLocks noGrp="1"/>
          </p:cNvSpPr>
          <p:nvPr>
            <p:ph type="dt" sz="half" idx="10"/>
          </p:nvPr>
        </p:nvSpPr>
        <p:spPr/>
        <p:txBody>
          <a:bodyPr/>
          <a:lstStyle>
            <a:lvl1pPr>
              <a:defRPr/>
            </a:lvl1pPr>
          </a:lstStyle>
          <a:p>
            <a:pPr>
              <a:defRPr/>
            </a:pPr>
            <a:fld id="{A768B1A8-B843-4CA2-97C8-A049FFDDFE44}" type="datetimeFigureOut">
              <a:rPr lang="en-US"/>
              <a:pPr>
                <a:defRPr/>
              </a:pPr>
              <a:t>9/12/2012</a:t>
            </a:fld>
            <a:endParaRPr lang="en-US"/>
          </a:p>
        </p:txBody>
      </p:sp>
      <p:sp>
        <p:nvSpPr>
          <p:cNvPr id="7" name="Élőláb helye 4"/>
          <p:cNvSpPr>
            <a:spLocks noGrp="1"/>
          </p:cNvSpPr>
          <p:nvPr>
            <p:ph type="ftr" sz="quarter" idx="11"/>
          </p:nvPr>
        </p:nvSpPr>
        <p:spPr/>
        <p:txBody>
          <a:bodyPr/>
          <a:lstStyle>
            <a:lvl1pPr>
              <a:defRPr/>
            </a:lvl1pPr>
          </a:lstStyle>
          <a:p>
            <a:pPr>
              <a:defRPr/>
            </a:pPr>
            <a:endParaRPr lang="en-US"/>
          </a:p>
        </p:txBody>
      </p:sp>
      <p:sp>
        <p:nvSpPr>
          <p:cNvPr id="8" name="Dia számának helye 5"/>
          <p:cNvSpPr>
            <a:spLocks noGrp="1"/>
          </p:cNvSpPr>
          <p:nvPr>
            <p:ph type="sldNum" sz="quarter" idx="12"/>
          </p:nvPr>
        </p:nvSpPr>
        <p:spPr/>
        <p:txBody>
          <a:bodyPr/>
          <a:lstStyle>
            <a:lvl1pPr>
              <a:defRPr/>
            </a:lvl1pPr>
          </a:lstStyle>
          <a:p>
            <a:pPr>
              <a:defRPr/>
            </a:pPr>
            <a:fld id="{2062A51D-A508-499A-A008-31C3D92826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fld id="{0E158723-A989-46AE-97FF-D45893ED813B}" type="datetimeFigureOut">
              <a:rPr lang="en-US"/>
              <a:pPr>
                <a:defRPr/>
              </a:pPr>
              <a:t>9/12/2012</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64395517-6455-4C69-8E93-B68EF0EEBA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4" name="Téglalap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églalap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Függőleges cím 1"/>
          <p:cNvSpPr>
            <a:spLocks noGrp="1"/>
          </p:cNvSpPr>
          <p:nvPr>
            <p:ph type="title" orient="vert"/>
          </p:nvPr>
        </p:nvSpPr>
        <p:spPr>
          <a:xfrm>
            <a:off x="6781800" y="274640"/>
            <a:ext cx="1905000" cy="5851525"/>
          </a:xfrm>
        </p:spPr>
        <p:txBody>
          <a:bodyPr vert="eaVert"/>
          <a:lstStyle>
            <a:extLst/>
          </a:lstStyle>
          <a:p>
            <a:r>
              <a:rPr lang="hu-HU" smtClean="0"/>
              <a:t>Mintacím szerkesztése</a:t>
            </a:r>
            <a:endParaRPr lang="en-US"/>
          </a:p>
        </p:txBody>
      </p:sp>
      <p:sp>
        <p:nvSpPr>
          <p:cNvPr id="3" name="Függőleges szöveg helye 2"/>
          <p:cNvSpPr>
            <a:spLocks noGrp="1"/>
          </p:cNvSpPr>
          <p:nvPr>
            <p:ph type="body" orient="vert" idx="1"/>
          </p:nvPr>
        </p:nvSpPr>
        <p:spPr>
          <a:xfrm>
            <a:off x="457200" y="304800"/>
            <a:ext cx="6019800" cy="5851525"/>
          </a:xfrm>
        </p:spPr>
        <p:txBody>
          <a:bodyPr vert="eaVert"/>
          <a:lstStyle>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Dátum helye 3"/>
          <p:cNvSpPr>
            <a:spLocks noGrp="1"/>
          </p:cNvSpPr>
          <p:nvPr>
            <p:ph type="dt" sz="half" idx="10"/>
          </p:nvPr>
        </p:nvSpPr>
        <p:spPr/>
        <p:txBody>
          <a:bodyPr/>
          <a:lstStyle>
            <a:lvl1pPr>
              <a:defRPr/>
            </a:lvl1pPr>
          </a:lstStyle>
          <a:p>
            <a:pPr>
              <a:defRPr/>
            </a:pPr>
            <a:fld id="{573840E7-C0F6-4433-A0CD-F9D2B17C342D}" type="datetimeFigureOut">
              <a:rPr lang="en-US"/>
              <a:pPr>
                <a:defRPr/>
              </a:pPr>
              <a:t>9/12/2012</a:t>
            </a:fld>
            <a:endParaRPr lang="en-US"/>
          </a:p>
        </p:txBody>
      </p:sp>
      <p:sp>
        <p:nvSpPr>
          <p:cNvPr id="7" name="Élőláb helye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Dia számának helye 5"/>
          <p:cNvSpPr>
            <a:spLocks noGrp="1"/>
          </p:cNvSpPr>
          <p:nvPr>
            <p:ph type="sldNum" sz="quarter" idx="12"/>
          </p:nvPr>
        </p:nvSpPr>
        <p:spPr/>
        <p:txBody>
          <a:bodyPr/>
          <a:lstStyle>
            <a:lvl1pPr>
              <a:defRPr/>
            </a:lvl1pPr>
          </a:lstStyle>
          <a:p>
            <a:pPr>
              <a:defRPr/>
            </a:pPr>
            <a:fld id="{F7D3751B-0649-40B2-9B1B-6C58CED5A7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155448"/>
            <a:ext cx="8229600" cy="1252728"/>
          </a:xfrm>
        </p:spPr>
        <p:txBody>
          <a:bodyPr/>
          <a:lstStyle>
            <a:extLst/>
          </a:lstStyle>
          <a:p>
            <a:r>
              <a:rPr lang="hu-HU" smtClean="0"/>
              <a:t>Mintacím szerkesztése</a:t>
            </a:r>
            <a:endParaRPr lang="en-US"/>
          </a:p>
        </p:txBody>
      </p:sp>
      <p:sp>
        <p:nvSpPr>
          <p:cNvPr id="3" name="Tartalom helye 2"/>
          <p:cNvSpPr>
            <a:spLocks noGrp="1"/>
          </p:cNvSpPr>
          <p:nvPr>
            <p:ph idx="1"/>
          </p:nvPr>
        </p:nvSpPr>
        <p:spPr/>
        <p:txBody>
          <a:bodyPr/>
          <a:lstStyle>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fld id="{00D4E943-097F-4C96-9C66-B91CC3CD3D4B}" type="datetimeFigureOut">
              <a:rPr lang="en-US"/>
              <a:pPr>
                <a:defRPr/>
              </a:pPr>
              <a:t>9/12/2012</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32F5F246-431E-418D-BF42-EA9A24B7D0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4" name="Téglalap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églalap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Cím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hu-HU" smtClean="0"/>
              <a:t>Mintacím szerkesztése</a:t>
            </a:r>
            <a:endParaRPr lang="en-US"/>
          </a:p>
        </p:txBody>
      </p:sp>
      <p:sp>
        <p:nvSpPr>
          <p:cNvPr id="3" name="Szöveg helye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hu-HU" smtClean="0"/>
              <a:t>Mintaszöveg szerkesztése</a:t>
            </a:r>
          </a:p>
        </p:txBody>
      </p:sp>
      <p:sp>
        <p:nvSpPr>
          <p:cNvPr id="6" name="Dátum helye 3"/>
          <p:cNvSpPr>
            <a:spLocks noGrp="1"/>
          </p:cNvSpPr>
          <p:nvPr>
            <p:ph type="dt" sz="half" idx="10"/>
          </p:nvPr>
        </p:nvSpPr>
        <p:spPr/>
        <p:txBody>
          <a:bodyPr/>
          <a:lstStyle>
            <a:lvl1pPr>
              <a:defRPr/>
            </a:lvl1pPr>
          </a:lstStyle>
          <a:p>
            <a:pPr>
              <a:defRPr/>
            </a:pPr>
            <a:fld id="{67DE07D8-7636-4798-88F8-FE6A32531863}" type="datetimeFigureOut">
              <a:rPr lang="en-US"/>
              <a:pPr>
                <a:defRPr/>
              </a:pPr>
              <a:t>9/12/2012</a:t>
            </a:fld>
            <a:endParaRPr lang="en-US"/>
          </a:p>
        </p:txBody>
      </p:sp>
      <p:sp>
        <p:nvSpPr>
          <p:cNvPr id="7" name="Élőláb helye 4"/>
          <p:cNvSpPr>
            <a:spLocks noGrp="1"/>
          </p:cNvSpPr>
          <p:nvPr>
            <p:ph type="ftr" sz="quarter" idx="11"/>
          </p:nvPr>
        </p:nvSpPr>
        <p:spPr/>
        <p:txBody>
          <a:bodyPr/>
          <a:lstStyle>
            <a:lvl1pPr>
              <a:defRPr/>
            </a:lvl1pPr>
          </a:lstStyle>
          <a:p>
            <a:pPr>
              <a:defRPr/>
            </a:pPr>
            <a:endParaRPr lang="en-US"/>
          </a:p>
        </p:txBody>
      </p:sp>
      <p:sp>
        <p:nvSpPr>
          <p:cNvPr id="8" name="Dia számának helye 5"/>
          <p:cNvSpPr>
            <a:spLocks noGrp="1"/>
          </p:cNvSpPr>
          <p:nvPr>
            <p:ph type="sldNum" sz="quarter" idx="12"/>
          </p:nvPr>
        </p:nvSpPr>
        <p:spPr/>
        <p:txBody>
          <a:bodyPr/>
          <a:lstStyle>
            <a:lvl1pPr>
              <a:defRPr/>
            </a:lvl1pPr>
          </a:lstStyle>
          <a:p>
            <a:pPr>
              <a:defRPr/>
            </a:pPr>
            <a:fld id="{F7DA840A-30C8-494D-8E1D-9F3C6034BE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lang="hu-HU" smtClean="0"/>
              <a:t>Mintacím szerkesztése</a:t>
            </a:r>
            <a:endParaRPr lang="en-US"/>
          </a:p>
        </p:txBody>
      </p:sp>
      <p:sp>
        <p:nvSpPr>
          <p:cNvPr id="3" name="Tartalom helye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3"/>
          <p:cNvSpPr>
            <a:spLocks noGrp="1"/>
          </p:cNvSpPr>
          <p:nvPr>
            <p:ph type="dt" sz="half" idx="10"/>
          </p:nvPr>
        </p:nvSpPr>
        <p:spPr/>
        <p:txBody>
          <a:bodyPr/>
          <a:lstStyle>
            <a:lvl1pPr>
              <a:defRPr/>
            </a:lvl1pPr>
          </a:lstStyle>
          <a:p>
            <a:pPr>
              <a:defRPr/>
            </a:pPr>
            <a:fld id="{9474EC10-03E5-4678-9ECA-891F5BDB8880}" type="datetimeFigureOut">
              <a:rPr lang="en-US"/>
              <a:pPr>
                <a:defRPr/>
              </a:pPr>
              <a:t>9/12/2012</a:t>
            </a:fld>
            <a:endParaRPr lang="en-US"/>
          </a:p>
        </p:txBody>
      </p:sp>
      <p:sp>
        <p:nvSpPr>
          <p:cNvPr id="6" name="Élőláb helye 4"/>
          <p:cNvSpPr>
            <a:spLocks noGrp="1"/>
          </p:cNvSpPr>
          <p:nvPr>
            <p:ph type="ftr" sz="quarter" idx="11"/>
          </p:nvPr>
        </p:nvSpPr>
        <p:spPr/>
        <p:txBody>
          <a:bodyPr/>
          <a:lstStyle>
            <a:lvl1pPr>
              <a:defRPr/>
            </a:lvl1pPr>
          </a:lstStyle>
          <a:p>
            <a:pPr>
              <a:defRPr/>
            </a:pPr>
            <a:endParaRPr lang="en-US"/>
          </a:p>
        </p:txBody>
      </p:sp>
      <p:sp>
        <p:nvSpPr>
          <p:cNvPr id="7" name="Dia számának helye 5"/>
          <p:cNvSpPr>
            <a:spLocks noGrp="1"/>
          </p:cNvSpPr>
          <p:nvPr>
            <p:ph type="sldNum" sz="quarter" idx="12"/>
          </p:nvPr>
        </p:nvSpPr>
        <p:spPr/>
        <p:txBody>
          <a:bodyPr/>
          <a:lstStyle>
            <a:lvl1pPr>
              <a:defRPr/>
            </a:lvl1pPr>
          </a:lstStyle>
          <a:p>
            <a:pPr>
              <a:defRPr/>
            </a:pPr>
            <a:fld id="{57A7CEB0-DB40-4FF3-89C6-647791CC98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extLst/>
          </a:lstStyle>
          <a:p>
            <a:r>
              <a:rPr lang="hu-HU" smtClean="0"/>
              <a:t>Mintacím szerkesztése</a:t>
            </a:r>
            <a:endParaRPr lang="en-US"/>
          </a:p>
        </p:txBody>
      </p:sp>
      <p:sp>
        <p:nvSpPr>
          <p:cNvPr id="3" name="Szöveg hely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hu-HU" smtClean="0"/>
              <a:t>Mintaszöveg szerkesztése</a:t>
            </a:r>
          </a:p>
        </p:txBody>
      </p:sp>
      <p:sp>
        <p:nvSpPr>
          <p:cNvPr id="4" name="Tartalom helye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hu-HU" smtClean="0"/>
              <a:t>Mintaszöveg szerkesztése</a:t>
            </a:r>
          </a:p>
        </p:txBody>
      </p:sp>
      <p:sp>
        <p:nvSpPr>
          <p:cNvPr id="6" name="Tartalom helye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3"/>
          <p:cNvSpPr>
            <a:spLocks noGrp="1"/>
          </p:cNvSpPr>
          <p:nvPr>
            <p:ph type="dt" sz="half" idx="10"/>
          </p:nvPr>
        </p:nvSpPr>
        <p:spPr/>
        <p:txBody>
          <a:bodyPr/>
          <a:lstStyle>
            <a:lvl1pPr>
              <a:defRPr/>
            </a:lvl1pPr>
          </a:lstStyle>
          <a:p>
            <a:pPr>
              <a:defRPr/>
            </a:pPr>
            <a:fld id="{6479744E-127F-4497-8ACB-8BB365894FE7}" type="datetimeFigureOut">
              <a:rPr lang="en-US"/>
              <a:pPr>
                <a:defRPr/>
              </a:pPr>
              <a:t>9/12/2012</a:t>
            </a:fld>
            <a:endParaRPr lang="en-US"/>
          </a:p>
        </p:txBody>
      </p:sp>
      <p:sp>
        <p:nvSpPr>
          <p:cNvPr id="8" name="Élőláb helye 4"/>
          <p:cNvSpPr>
            <a:spLocks noGrp="1"/>
          </p:cNvSpPr>
          <p:nvPr>
            <p:ph type="ftr" sz="quarter" idx="11"/>
          </p:nvPr>
        </p:nvSpPr>
        <p:spPr/>
        <p:txBody>
          <a:bodyPr/>
          <a:lstStyle>
            <a:lvl1pPr>
              <a:defRPr/>
            </a:lvl1pPr>
          </a:lstStyle>
          <a:p>
            <a:pPr>
              <a:defRPr/>
            </a:pPr>
            <a:endParaRPr lang="en-US"/>
          </a:p>
        </p:txBody>
      </p:sp>
      <p:sp>
        <p:nvSpPr>
          <p:cNvPr id="9" name="Dia számának helye 5"/>
          <p:cNvSpPr>
            <a:spLocks noGrp="1"/>
          </p:cNvSpPr>
          <p:nvPr>
            <p:ph type="sldNum" sz="quarter" idx="12"/>
          </p:nvPr>
        </p:nvSpPr>
        <p:spPr/>
        <p:txBody>
          <a:bodyPr/>
          <a:lstStyle>
            <a:lvl1pPr>
              <a:defRPr/>
            </a:lvl1pPr>
          </a:lstStyle>
          <a:p>
            <a:pPr>
              <a:defRPr/>
            </a:pPr>
            <a:fld id="{A87A4273-749B-4298-9706-8573C0D0CC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lang="hu-HU" smtClean="0"/>
              <a:t>Mintacím szerkesztése</a:t>
            </a:r>
            <a:endParaRPr lang="en-US"/>
          </a:p>
        </p:txBody>
      </p:sp>
      <p:sp>
        <p:nvSpPr>
          <p:cNvPr id="3" name="Dátum helye 3"/>
          <p:cNvSpPr>
            <a:spLocks noGrp="1"/>
          </p:cNvSpPr>
          <p:nvPr>
            <p:ph type="dt" sz="half" idx="10"/>
          </p:nvPr>
        </p:nvSpPr>
        <p:spPr/>
        <p:txBody>
          <a:bodyPr/>
          <a:lstStyle>
            <a:lvl1pPr>
              <a:defRPr/>
            </a:lvl1pPr>
          </a:lstStyle>
          <a:p>
            <a:pPr>
              <a:defRPr/>
            </a:pPr>
            <a:fld id="{8BAC5B98-D4C0-49DA-9E4B-A6A16F4C544A}" type="datetimeFigureOut">
              <a:rPr lang="en-US"/>
              <a:pPr>
                <a:defRPr/>
              </a:pPr>
              <a:t>9/12/2012</a:t>
            </a:fld>
            <a:endParaRPr lang="en-US"/>
          </a:p>
        </p:txBody>
      </p:sp>
      <p:sp>
        <p:nvSpPr>
          <p:cNvPr id="4" name="Élőláb helye 4"/>
          <p:cNvSpPr>
            <a:spLocks noGrp="1"/>
          </p:cNvSpPr>
          <p:nvPr>
            <p:ph type="ftr" sz="quarter" idx="11"/>
          </p:nvPr>
        </p:nvSpPr>
        <p:spPr/>
        <p:txBody>
          <a:bodyPr/>
          <a:lstStyle>
            <a:lvl1pPr>
              <a:defRPr/>
            </a:lvl1pPr>
          </a:lstStyle>
          <a:p>
            <a:pPr>
              <a:defRPr/>
            </a:pPr>
            <a:endParaRPr lang="en-US"/>
          </a:p>
        </p:txBody>
      </p:sp>
      <p:sp>
        <p:nvSpPr>
          <p:cNvPr id="5" name="Dia számának helye 5"/>
          <p:cNvSpPr>
            <a:spLocks noGrp="1"/>
          </p:cNvSpPr>
          <p:nvPr>
            <p:ph type="sldNum" sz="quarter" idx="12"/>
          </p:nvPr>
        </p:nvSpPr>
        <p:spPr/>
        <p:txBody>
          <a:bodyPr/>
          <a:lstStyle>
            <a:lvl1pPr>
              <a:defRPr/>
            </a:lvl1pPr>
          </a:lstStyle>
          <a:p>
            <a:pPr>
              <a:defRPr/>
            </a:pPr>
            <a:fld id="{DDC81007-8223-43EC-A72B-0F6DFC6798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a:defRPr/>
            </a:pPr>
            <a:fld id="{EC4E4882-3D83-4E59-AE39-A97B97D44470}" type="datetimeFigureOut">
              <a:rPr lang="en-US"/>
              <a:pPr>
                <a:defRPr/>
              </a:pPr>
              <a:t>9/12/2012</a:t>
            </a:fld>
            <a:endParaRPr lang="en-US"/>
          </a:p>
        </p:txBody>
      </p:sp>
      <p:sp>
        <p:nvSpPr>
          <p:cNvPr id="3" name="Élőláb helye 2"/>
          <p:cNvSpPr>
            <a:spLocks noGrp="1"/>
          </p:cNvSpPr>
          <p:nvPr>
            <p:ph type="ftr" sz="quarter" idx="11"/>
          </p:nvPr>
        </p:nvSpPr>
        <p:spPr/>
        <p:txBody>
          <a:bodyPr/>
          <a:lstStyle>
            <a:lvl1pPr>
              <a:defRPr/>
            </a:lvl1pPr>
          </a:lstStyle>
          <a:p>
            <a:pPr>
              <a:defRPr/>
            </a:pPr>
            <a:endParaRPr lang="en-US"/>
          </a:p>
        </p:txBody>
      </p:sp>
      <p:sp>
        <p:nvSpPr>
          <p:cNvPr id="4" name="Dia számának helye 3"/>
          <p:cNvSpPr>
            <a:spLocks noGrp="1"/>
          </p:cNvSpPr>
          <p:nvPr>
            <p:ph type="sldNum" sz="quarter" idx="12"/>
          </p:nvPr>
        </p:nvSpPr>
        <p:spPr/>
        <p:txBody>
          <a:bodyPr/>
          <a:lstStyle>
            <a:lvl1pPr>
              <a:defRPr/>
            </a:lvl1pPr>
          </a:lstStyle>
          <a:p>
            <a:pPr>
              <a:defRPr/>
            </a:pPr>
            <a:fld id="{C63DB13B-7CBB-404E-8869-56711D80BB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5" name="Téglalap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Téglalap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Cím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hu-HU" smtClean="0"/>
              <a:t>Mintacím szerkesztése</a:t>
            </a:r>
            <a:endParaRPr lang="en-US"/>
          </a:p>
        </p:txBody>
      </p:sp>
      <p:sp>
        <p:nvSpPr>
          <p:cNvPr id="3" name="Tartalom helye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hu-HU" smtClean="0"/>
              <a:t>Mintaszöveg szerkesztése</a:t>
            </a:r>
          </a:p>
        </p:txBody>
      </p:sp>
      <p:sp>
        <p:nvSpPr>
          <p:cNvPr id="7" name="Dátum helye 4"/>
          <p:cNvSpPr>
            <a:spLocks noGrp="1"/>
          </p:cNvSpPr>
          <p:nvPr>
            <p:ph type="dt" sz="half" idx="10"/>
          </p:nvPr>
        </p:nvSpPr>
        <p:spPr/>
        <p:txBody>
          <a:bodyPr/>
          <a:lstStyle>
            <a:lvl1pPr>
              <a:defRPr/>
            </a:lvl1pPr>
          </a:lstStyle>
          <a:p>
            <a:pPr>
              <a:defRPr/>
            </a:pPr>
            <a:fld id="{5597B9CF-3AD8-49D4-B133-6BB2B912246D}" type="datetimeFigureOut">
              <a:rPr lang="en-US"/>
              <a:pPr>
                <a:defRPr/>
              </a:pPr>
              <a:t>9/12/2012</a:t>
            </a:fld>
            <a:endParaRPr lang="en-US"/>
          </a:p>
        </p:txBody>
      </p:sp>
      <p:sp>
        <p:nvSpPr>
          <p:cNvPr id="8" name="Élőláb helye 5"/>
          <p:cNvSpPr>
            <a:spLocks noGrp="1"/>
          </p:cNvSpPr>
          <p:nvPr>
            <p:ph type="ftr" sz="quarter" idx="11"/>
          </p:nvPr>
        </p:nvSpPr>
        <p:spPr/>
        <p:txBody>
          <a:bodyPr/>
          <a:lstStyle>
            <a:lvl1pPr>
              <a:defRPr/>
            </a:lvl1pPr>
          </a:lstStyle>
          <a:p>
            <a:pPr>
              <a:defRPr/>
            </a:pPr>
            <a:endParaRPr lang="en-US"/>
          </a:p>
        </p:txBody>
      </p:sp>
      <p:sp>
        <p:nvSpPr>
          <p:cNvPr id="9" name="Dia számának helye 6"/>
          <p:cNvSpPr>
            <a:spLocks noGrp="1"/>
          </p:cNvSpPr>
          <p:nvPr>
            <p:ph type="sldNum" sz="quarter" idx="12"/>
          </p:nvPr>
        </p:nvSpPr>
        <p:spPr/>
        <p:txBody>
          <a:bodyPr/>
          <a:lstStyle>
            <a:lvl1pPr>
              <a:defRPr/>
            </a:lvl1pPr>
          </a:lstStyle>
          <a:p>
            <a:pPr>
              <a:defRPr/>
            </a:pPr>
            <a:fld id="{A18CEC93-5A1B-49AF-901A-057D49A9DA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5" name="Téglalap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Téglalap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Cím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hu-HU" smtClean="0"/>
              <a:t>Mintacím szerkesztése</a:t>
            </a:r>
            <a:endParaRPr lang="en-US"/>
          </a:p>
        </p:txBody>
      </p:sp>
      <p:sp>
        <p:nvSpPr>
          <p:cNvPr id="3" name="Kép helye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hu-HU" noProof="0" smtClean="0"/>
              <a:t>Kép beszúrásához kattintson az ikonra</a:t>
            </a:r>
            <a:endParaRPr lang="en-US" noProof="0" dirty="0"/>
          </a:p>
        </p:txBody>
      </p:sp>
      <p:sp>
        <p:nvSpPr>
          <p:cNvPr id="4" name="Szöveg hely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hu-HU" smtClean="0"/>
              <a:t>Mintaszöveg szerkesztése</a:t>
            </a:r>
          </a:p>
        </p:txBody>
      </p:sp>
      <p:sp>
        <p:nvSpPr>
          <p:cNvPr id="7" name="Dátum helye 4"/>
          <p:cNvSpPr>
            <a:spLocks noGrp="1"/>
          </p:cNvSpPr>
          <p:nvPr>
            <p:ph type="dt" sz="half" idx="10"/>
          </p:nvPr>
        </p:nvSpPr>
        <p:spPr>
          <a:xfrm>
            <a:off x="165100" y="1169988"/>
            <a:ext cx="2522538" cy="201612"/>
          </a:xfrm>
        </p:spPr>
        <p:txBody>
          <a:bodyPr/>
          <a:lstStyle>
            <a:lvl1pPr>
              <a:defRPr/>
            </a:lvl1pPr>
          </a:lstStyle>
          <a:p>
            <a:pPr>
              <a:defRPr/>
            </a:pPr>
            <a:fld id="{B55A7415-05BD-494B-BEC1-EC29E6946E57}" type="datetimeFigureOut">
              <a:rPr lang="en-US"/>
              <a:pPr>
                <a:defRPr/>
              </a:pPr>
              <a:t>9/12/2012</a:t>
            </a:fld>
            <a:endParaRPr lang="en-US"/>
          </a:p>
        </p:txBody>
      </p:sp>
      <p:sp>
        <p:nvSpPr>
          <p:cNvPr id="8" name="Élőláb helye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Dia számának helye 6"/>
          <p:cNvSpPr>
            <a:spLocks noGrp="1"/>
          </p:cNvSpPr>
          <p:nvPr>
            <p:ph type="sldNum" sz="quarter" idx="12"/>
          </p:nvPr>
        </p:nvSpPr>
        <p:spPr>
          <a:xfrm>
            <a:off x="8339138" y="1169988"/>
            <a:ext cx="733425" cy="201612"/>
          </a:xfrm>
        </p:spPr>
        <p:txBody>
          <a:bodyPr/>
          <a:lstStyle>
            <a:lvl1pPr>
              <a:defRPr/>
            </a:lvl1pPr>
          </a:lstStyle>
          <a:p>
            <a:pPr>
              <a:defRPr/>
            </a:pPr>
            <a:fld id="{5D1429F8-D524-45BC-B9FD-EA0092C747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Téglalap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Téglalap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Cím helye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hu-HU" smtClean="0"/>
              <a:t>Mintacím szerkesztése</a:t>
            </a:r>
            <a:endParaRPr lang="en-US"/>
          </a:p>
        </p:txBody>
      </p:sp>
      <p:sp>
        <p:nvSpPr>
          <p:cNvPr id="1029" name="Szöveg helye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4" name="Dátum helye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defRPr>
            </a:lvl1pPr>
            <a:extLst/>
          </a:lstStyle>
          <a:p>
            <a:pPr>
              <a:defRPr/>
            </a:pPr>
            <a:fld id="{3029FE2D-1714-46F3-A671-71F00575BAEA}" type="datetimeFigureOut">
              <a:rPr lang="en-US"/>
              <a:pPr>
                <a:defRPr/>
              </a:pPr>
              <a:t>9/12/2012</a:t>
            </a:fld>
            <a:endParaRPr lang="en-US"/>
          </a:p>
        </p:txBody>
      </p:sp>
      <p:sp>
        <p:nvSpPr>
          <p:cNvPr id="5" name="Élőláb helye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Dia számának helye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defRPr>
            </a:lvl1pPr>
            <a:extLst/>
          </a:lstStyle>
          <a:p>
            <a:pPr>
              <a:defRPr/>
            </a:pPr>
            <a:fld id="{6B30FD00-D457-49CC-9CE5-ED00CB5D309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entury Gothic" pitchFamily="34" charset="0"/>
        </a:defRPr>
      </a:lvl2pPr>
      <a:lvl3pPr algn="l" rtl="0" fontAlgn="base">
        <a:spcBef>
          <a:spcPct val="0"/>
        </a:spcBef>
        <a:spcAft>
          <a:spcPct val="0"/>
        </a:spcAft>
        <a:defRPr sz="4500" b="1">
          <a:solidFill>
            <a:srgbClr val="FFC800"/>
          </a:solidFill>
          <a:latin typeface="Century Gothic" pitchFamily="34" charset="0"/>
        </a:defRPr>
      </a:lvl3pPr>
      <a:lvl4pPr algn="l" rtl="0" fontAlgn="base">
        <a:spcBef>
          <a:spcPct val="0"/>
        </a:spcBef>
        <a:spcAft>
          <a:spcPct val="0"/>
        </a:spcAft>
        <a:defRPr sz="4500" b="1">
          <a:solidFill>
            <a:srgbClr val="FFC800"/>
          </a:solidFill>
          <a:latin typeface="Century Gothic" pitchFamily="34" charset="0"/>
        </a:defRPr>
      </a:lvl4pPr>
      <a:lvl5pPr algn="l" rtl="0" fontAlgn="base">
        <a:spcBef>
          <a:spcPct val="0"/>
        </a:spcBef>
        <a:spcAft>
          <a:spcPct val="0"/>
        </a:spcAft>
        <a:defRPr sz="4500" b="1">
          <a:solidFill>
            <a:srgbClr val="FFC800"/>
          </a:solidFill>
          <a:latin typeface="Century Gothic" pitchFamily="34" charset="0"/>
        </a:defRPr>
      </a:lvl5pPr>
      <a:lvl6pPr marL="457200" algn="l" rtl="0" fontAlgn="base">
        <a:spcBef>
          <a:spcPct val="0"/>
        </a:spcBef>
        <a:spcAft>
          <a:spcPct val="0"/>
        </a:spcAft>
        <a:defRPr sz="4500" b="1">
          <a:solidFill>
            <a:srgbClr val="FFC800"/>
          </a:solidFill>
          <a:latin typeface="Century Gothic" pitchFamily="34" charset="0"/>
        </a:defRPr>
      </a:lvl6pPr>
      <a:lvl7pPr marL="914400" algn="l" rtl="0" fontAlgn="base">
        <a:spcBef>
          <a:spcPct val="0"/>
        </a:spcBef>
        <a:spcAft>
          <a:spcPct val="0"/>
        </a:spcAft>
        <a:defRPr sz="4500" b="1">
          <a:solidFill>
            <a:srgbClr val="FFC800"/>
          </a:solidFill>
          <a:latin typeface="Century Gothic" pitchFamily="34" charset="0"/>
        </a:defRPr>
      </a:lvl7pPr>
      <a:lvl8pPr marL="1371600" algn="l" rtl="0" fontAlgn="base">
        <a:spcBef>
          <a:spcPct val="0"/>
        </a:spcBef>
        <a:spcAft>
          <a:spcPct val="0"/>
        </a:spcAft>
        <a:defRPr sz="4500" b="1">
          <a:solidFill>
            <a:srgbClr val="FFC800"/>
          </a:solidFill>
          <a:latin typeface="Century Gothic" pitchFamily="34" charset="0"/>
        </a:defRPr>
      </a:lvl8pPr>
      <a:lvl9pPr marL="1828800" algn="l" rtl="0" fontAlgn="base">
        <a:spcBef>
          <a:spcPct val="0"/>
        </a:spcBef>
        <a:spcAft>
          <a:spcPct val="0"/>
        </a:spcAft>
        <a:defRPr sz="4500" b="1">
          <a:solidFill>
            <a:srgbClr val="FFC800"/>
          </a:solidFill>
          <a:latin typeface="Century Gothic"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pPr fontAlgn="auto">
              <a:spcAft>
                <a:spcPts val="0"/>
              </a:spcAft>
              <a:defRPr/>
            </a:pPr>
            <a:r>
              <a:rPr lang="en-GB" dirty="0" smtClean="0">
                <a:solidFill>
                  <a:schemeClr val="accent1">
                    <a:satMod val="150000"/>
                  </a:schemeClr>
                </a:solidFill>
              </a:rPr>
              <a:t>Frankenstein</a:t>
            </a:r>
            <a:endParaRPr lang="en-US" dirty="0">
              <a:solidFill>
                <a:schemeClr val="accent1">
                  <a:satMod val="150000"/>
                </a:schemeClr>
              </a:solidFill>
            </a:endParaRPr>
          </a:p>
        </p:txBody>
      </p:sp>
      <p:sp>
        <p:nvSpPr>
          <p:cNvPr id="3" name="Alcím 2"/>
          <p:cNvSpPr>
            <a:spLocks noGrp="1"/>
          </p:cNvSpPr>
          <p:nvPr>
            <p:ph type="subTitle" idx="1"/>
          </p:nvPr>
        </p:nvSpPr>
        <p:spPr>
          <a:xfrm>
            <a:off x="685800" y="1052736"/>
            <a:ext cx="8077200" cy="1872208"/>
          </a:xfrm>
        </p:spPr>
        <p:txBody>
          <a:bodyPr rtlCol="0">
            <a:normAutofit/>
          </a:bodyPr>
          <a:lstStyle/>
          <a:p>
            <a:pPr fontAlgn="auto">
              <a:spcBef>
                <a:spcPts val="0"/>
              </a:spcBef>
              <a:spcAft>
                <a:spcPts val="0"/>
              </a:spcAft>
              <a:buFont typeface="Wingdings 2"/>
              <a:buNone/>
              <a:defRPr/>
            </a:pPr>
            <a:r>
              <a:rPr lang="en-GB" sz="3600" i="1" dirty="0" smtClean="0">
                <a:effectLst>
                  <a:glow rad="101600">
                    <a:schemeClr val="accent2">
                      <a:satMod val="175000"/>
                      <a:alpha val="40000"/>
                    </a:schemeClr>
                  </a:glow>
                  <a:reflection blurRad="6350" stA="55000" endA="300" endPos="45500" dir="5400000" sy="-100000" algn="bl" rotWithShape="0"/>
                </a:effectLst>
              </a:rPr>
              <a:t>Mary Shelley</a:t>
            </a:r>
            <a:endParaRPr lang="en-US" sz="3600" i="1" dirty="0">
              <a:effectLst>
                <a:glow rad="101600">
                  <a:schemeClr val="accent2">
                    <a:satMod val="175000"/>
                    <a:alpha val="40000"/>
                  </a:schemeClr>
                </a:glo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1"/>
                                          </p:val>
                                        </p:tav>
                                        <p:tav tm="100000">
                                          <p:val>
                                            <p:strVal val="#ppt_x"/>
                                          </p:val>
                                        </p:tav>
                                      </p:tavLst>
                                    </p:anim>
                                    <p:anim calcmode="lin" valueType="num">
                                      <p:cBhvr>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Prometheus, the animator</a:t>
            </a:r>
            <a:endParaRPr lang="en-US" dirty="0">
              <a:solidFill>
                <a:schemeClr val="accent1">
                  <a:satMod val="150000"/>
                </a:schemeClr>
              </a:solidFill>
            </a:endParaRPr>
          </a:p>
        </p:txBody>
      </p:sp>
      <p:sp>
        <p:nvSpPr>
          <p:cNvPr id="23554" name="Szövegdoboz 4"/>
          <p:cNvSpPr txBox="1">
            <a:spLocks noChangeArrowheads="1"/>
          </p:cNvSpPr>
          <p:nvPr/>
        </p:nvSpPr>
        <p:spPr bwMode="auto">
          <a:xfrm>
            <a:off x="827088" y="1844675"/>
            <a:ext cx="7416800" cy="4229100"/>
          </a:xfrm>
          <a:prstGeom prst="rect">
            <a:avLst/>
          </a:prstGeom>
          <a:noFill/>
          <a:ln w="9525">
            <a:noFill/>
            <a:miter lim="800000"/>
            <a:headEnd/>
            <a:tailEnd/>
          </a:ln>
        </p:spPr>
        <p:txBody>
          <a:bodyPr>
            <a:spAutoFit/>
          </a:bodyPr>
          <a:lstStyle/>
          <a:p>
            <a:pPr>
              <a:lnSpc>
                <a:spcPct val="80000"/>
              </a:lnSpc>
            </a:pPr>
            <a:r>
              <a:rPr lang="en-US" sz="2400">
                <a:solidFill>
                  <a:schemeClr val="bg1"/>
                </a:solidFill>
                <a:latin typeface="Century Gothic" pitchFamily="34" charset="0"/>
              </a:rPr>
              <a:t>It also refers to the story of Prometheus </a:t>
            </a:r>
            <a:r>
              <a:rPr lang="en-US" sz="2400" i="1">
                <a:solidFill>
                  <a:schemeClr val="bg1"/>
                </a:solidFill>
                <a:latin typeface="Century Gothic" pitchFamily="34" charset="0"/>
              </a:rPr>
              <a:t>plasticator</a:t>
            </a:r>
            <a:r>
              <a:rPr lang="en-US" sz="2400">
                <a:solidFill>
                  <a:schemeClr val="bg1"/>
                </a:solidFill>
                <a:latin typeface="Century Gothic" pitchFamily="34" charset="0"/>
              </a:rPr>
              <a:t> who was to said to have created and animated mankind out of clay. </a:t>
            </a:r>
          </a:p>
          <a:p>
            <a:pPr>
              <a:lnSpc>
                <a:spcPct val="80000"/>
              </a:lnSpc>
            </a:pPr>
            <a:r>
              <a:rPr lang="en-US" sz="2400">
                <a:solidFill>
                  <a:schemeClr val="bg1"/>
                </a:solidFill>
                <a:latin typeface="Century Gothic" pitchFamily="34" charset="0"/>
              </a:rPr>
              <a:t>These two myths were eventually fused together: the fire that Prometheus had stolen is the fire of life with which he animated his clay models. </a:t>
            </a:r>
          </a:p>
          <a:p>
            <a:pPr>
              <a:lnSpc>
                <a:spcPct val="80000"/>
              </a:lnSpc>
            </a:pPr>
            <a:r>
              <a:rPr lang="en-US" sz="2400">
                <a:solidFill>
                  <a:schemeClr val="bg1"/>
                </a:solidFill>
                <a:latin typeface="Century Gothic" pitchFamily="34" charset="0"/>
              </a:rPr>
              <a:t>Because of the 'creating' aspect, Prometheus became a symbol for the creating artist in the eighteenth century. </a:t>
            </a:r>
          </a:p>
          <a:p>
            <a:pPr>
              <a:lnSpc>
                <a:spcPct val="80000"/>
              </a:lnSpc>
            </a:pPr>
            <a:endParaRPr lang="en-GB" sz="2400">
              <a:solidFill>
                <a:schemeClr val="bg1"/>
              </a:solidFill>
              <a:latin typeface="Century Gothic" pitchFamily="34" charset="0"/>
            </a:endParaRPr>
          </a:p>
          <a:p>
            <a:pPr>
              <a:lnSpc>
                <a:spcPct val="80000"/>
              </a:lnSpc>
            </a:pPr>
            <a:endParaRPr lang="en-GB" sz="2400">
              <a:solidFill>
                <a:schemeClr val="bg1"/>
              </a:solidFill>
              <a:latin typeface="Century Gothic" pitchFamily="34" charset="0"/>
            </a:endParaRPr>
          </a:p>
          <a:p>
            <a:pPr>
              <a:lnSpc>
                <a:spcPct val="80000"/>
              </a:lnSpc>
            </a:pPr>
            <a:endParaRPr lang="en-GB" sz="2400">
              <a:solidFill>
                <a:schemeClr val="bg1"/>
              </a:solidFill>
              <a:latin typeface="Century Gothic" pitchFamily="34" charset="0"/>
            </a:endParaRPr>
          </a:p>
          <a:p>
            <a:pPr>
              <a:lnSpc>
                <a:spcPct val="80000"/>
              </a:lnSpc>
            </a:pPr>
            <a:endParaRPr lang="en-GB" sz="2400">
              <a:solidFill>
                <a:schemeClr val="bg1"/>
              </a:solidFill>
              <a:latin typeface="Century Gothic" pitchFamily="34" charset="0"/>
            </a:endParaRPr>
          </a:p>
          <a:p>
            <a:pPr>
              <a:lnSpc>
                <a:spcPct val="80000"/>
              </a:lnSpc>
            </a:pPr>
            <a:endParaRPr lang="en-US" sz="2400">
              <a:solidFill>
                <a:schemeClr val="bg1"/>
              </a:solidFill>
              <a:latin typeface="Century Gothic" pitchFamily="34" charset="0"/>
            </a:endParaRPr>
          </a:p>
        </p:txBody>
      </p:sp>
      <p:sp>
        <p:nvSpPr>
          <p:cNvPr id="6" name="Téglalap 5"/>
          <p:cNvSpPr/>
          <p:nvPr/>
        </p:nvSpPr>
        <p:spPr>
          <a:xfrm>
            <a:off x="395537" y="4365104"/>
            <a:ext cx="1368151"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GB"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t>
            </a:r>
            <a:endParaRPr lang="hu-H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23556" name="Szövegdoboz 6"/>
          <p:cNvSpPr txBox="1">
            <a:spLocks noChangeArrowheads="1"/>
          </p:cNvSpPr>
          <p:nvPr/>
        </p:nvSpPr>
        <p:spPr bwMode="auto">
          <a:xfrm>
            <a:off x="1763713" y="5300663"/>
            <a:ext cx="6264275" cy="369887"/>
          </a:xfrm>
          <a:prstGeom prst="rect">
            <a:avLst/>
          </a:prstGeom>
          <a:noFill/>
          <a:ln w="9525">
            <a:noFill/>
            <a:miter lim="800000"/>
            <a:headEnd/>
            <a:tailEnd/>
          </a:ln>
        </p:spPr>
        <p:txBody>
          <a:bodyPr>
            <a:spAutoFit/>
          </a:bodyPr>
          <a:lstStyle/>
          <a:p>
            <a:endParaRPr lang="en-US">
              <a:latin typeface="Century Gothic" pitchFamily="34" charset="0"/>
            </a:endParaRPr>
          </a:p>
        </p:txBody>
      </p:sp>
      <p:sp>
        <p:nvSpPr>
          <p:cNvPr id="8" name="Szövegdoboz 7"/>
          <p:cNvSpPr txBox="1">
            <a:spLocks noChangeArrowheads="1"/>
          </p:cNvSpPr>
          <p:nvPr/>
        </p:nvSpPr>
        <p:spPr bwMode="auto">
          <a:xfrm>
            <a:off x="1403350" y="4797425"/>
            <a:ext cx="6985000" cy="862013"/>
          </a:xfrm>
          <a:prstGeom prst="rect">
            <a:avLst/>
          </a:prstGeom>
          <a:noFill/>
          <a:ln w="9525">
            <a:noFill/>
            <a:miter lim="800000"/>
            <a:headEnd/>
            <a:tailEnd/>
          </a:ln>
        </p:spPr>
        <p:txBody>
          <a:bodyPr>
            <a:spAutoFit/>
          </a:bodyPr>
          <a:lstStyle/>
          <a:p>
            <a:pPr>
              <a:lnSpc>
                <a:spcPct val="80000"/>
              </a:lnSpc>
            </a:pPr>
            <a:r>
              <a:rPr lang="en-US" sz="2000">
                <a:latin typeface="Century Gothic" pitchFamily="34" charset="0"/>
              </a:rPr>
              <a:t>How can Victor be seen as the modern Prometheus?</a:t>
            </a:r>
          </a:p>
          <a:p>
            <a:pPr>
              <a:lnSpc>
                <a:spcPct val="80000"/>
              </a:lnSpc>
            </a:pPr>
            <a:r>
              <a:rPr lang="en-US" sz="2000">
                <a:latin typeface="Century Gothic" pitchFamily="34" charset="0"/>
              </a:rPr>
              <a:t>In what way does Victor defy God? </a:t>
            </a:r>
          </a:p>
          <a:p>
            <a:endParaRPr lang="en-US">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fontAlgn="auto">
              <a:spcAft>
                <a:spcPts val="0"/>
              </a:spcAft>
              <a:defRPr/>
            </a:pPr>
            <a:r>
              <a:rPr lang="en-GB" dirty="0" smtClean="0">
                <a:solidFill>
                  <a:schemeClr val="accent1">
                    <a:satMod val="150000"/>
                  </a:schemeClr>
                </a:solidFill>
              </a:rPr>
              <a:t>The three main characters:</a:t>
            </a:r>
            <a:br>
              <a:rPr lang="en-GB" dirty="0" smtClean="0">
                <a:solidFill>
                  <a:schemeClr val="accent1">
                    <a:satMod val="150000"/>
                  </a:schemeClr>
                </a:solidFill>
              </a:rPr>
            </a:br>
            <a:r>
              <a:rPr lang="en-GB" dirty="0" smtClean="0">
                <a:solidFill>
                  <a:schemeClr val="accent1">
                    <a:satMod val="150000"/>
                  </a:schemeClr>
                </a:solidFill>
              </a:rPr>
              <a:t>Victor Frankenstein</a:t>
            </a:r>
            <a:endParaRPr lang="en-US" dirty="0">
              <a:solidFill>
                <a:schemeClr val="accent1">
                  <a:satMod val="150000"/>
                </a:schemeClr>
              </a:solidFill>
            </a:endParaRPr>
          </a:p>
        </p:txBody>
      </p:sp>
      <p:pic>
        <p:nvPicPr>
          <p:cNvPr id="1026" name="Picture 2"/>
          <p:cNvPicPr>
            <a:picLocks noGrp="1" noChangeAspect="1" noChangeArrowheads="1"/>
          </p:cNvPicPr>
          <p:nvPr>
            <p:ph idx="1"/>
          </p:nvPr>
        </p:nvPicPr>
        <p:blipFill>
          <a:blip r:embed="rId2" cstate="print"/>
          <a:srcRect l="3544" r="29126"/>
          <a:stretch>
            <a:fillRect/>
          </a:stretch>
        </p:blipFill>
        <p:spPr>
          <a:xfrm>
            <a:off x="323528" y="1772816"/>
            <a:ext cx="4104456"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zövegdoboz 4"/>
          <p:cNvSpPr txBox="1">
            <a:spLocks noChangeArrowheads="1"/>
          </p:cNvSpPr>
          <p:nvPr/>
        </p:nvSpPr>
        <p:spPr bwMode="auto">
          <a:xfrm>
            <a:off x="4932363" y="1773238"/>
            <a:ext cx="3960812" cy="4708525"/>
          </a:xfrm>
          <a:prstGeom prst="rect">
            <a:avLst/>
          </a:prstGeom>
          <a:noFill/>
          <a:ln w="9525">
            <a:noFill/>
            <a:miter lim="800000"/>
            <a:headEnd/>
            <a:tailEnd/>
          </a:ln>
        </p:spPr>
        <p:txBody>
          <a:bodyPr>
            <a:spAutoFit/>
          </a:bodyPr>
          <a:lstStyle/>
          <a:p>
            <a:r>
              <a:rPr lang="en-US" sz="2000" b="1">
                <a:solidFill>
                  <a:schemeClr val="bg1"/>
                </a:solidFill>
                <a:latin typeface="Century Gothic" pitchFamily="34" charset="0"/>
              </a:rPr>
              <a:t>Victor Frankenstein </a:t>
            </a:r>
            <a:r>
              <a:rPr lang="en-US" sz="1400">
                <a:solidFill>
                  <a:schemeClr val="bg1"/>
                </a:solidFill>
                <a:latin typeface="Century Gothic" pitchFamily="34" charset="0"/>
              </a:rPr>
              <a:t>is the eldest son of a wealthy, Genevese man, Alphonse, and his young wife, Caroline. Victor grows up in the perfect family with a happy childhood and a constant and devoted companion in his adopted cousin, Elizabeth. He is sensitive, intelligent, and passionate about his interests and becomes absorbed in the quest to find out what creates life. While away at college in Ingolstadt, Victor creates a being from scavenged corpse parts and gives it life, but is repulsed by its hideousness once it lives. The monster, in retaliation for Victor's negligence, destroys his life by killing off those Victor loves. Victor chases him to the far reaches of the Arctic planning to destroy him and then die to escape his misery and remorse at his creation, but he dies aboard Walton's ship before he can catch the monster.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fontAlgn="auto">
              <a:spcAft>
                <a:spcPts val="0"/>
              </a:spcAft>
              <a:defRPr/>
            </a:pPr>
            <a:r>
              <a:rPr lang="en-GB" dirty="0" smtClean="0">
                <a:solidFill>
                  <a:schemeClr val="accent1">
                    <a:satMod val="150000"/>
                  </a:schemeClr>
                </a:solidFill>
              </a:rPr>
              <a:t>Robert Walton</a:t>
            </a:r>
            <a:endParaRPr lang="en-US" dirty="0">
              <a:solidFill>
                <a:schemeClr val="accent1">
                  <a:satMod val="150000"/>
                </a:schemeClr>
              </a:solidFill>
            </a:endParaRPr>
          </a:p>
        </p:txBody>
      </p:sp>
      <p:pic>
        <p:nvPicPr>
          <p:cNvPr id="2051" name="Picture 3"/>
          <p:cNvPicPr>
            <a:picLocks noGrp="1" noChangeAspect="1" noChangeArrowheads="1"/>
          </p:cNvPicPr>
          <p:nvPr>
            <p:ph idx="1"/>
          </p:nvPr>
        </p:nvPicPr>
        <p:blipFill>
          <a:blip r:embed="rId2" cstate="print"/>
          <a:srcRect l="27235" r="16727"/>
          <a:stretch>
            <a:fillRect/>
          </a:stretch>
        </p:blipFill>
        <p:spPr>
          <a:xfrm>
            <a:off x="4860032" y="1628801"/>
            <a:ext cx="3816424" cy="38884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Szövegdoboz 10"/>
          <p:cNvSpPr txBox="1">
            <a:spLocks noChangeArrowheads="1"/>
          </p:cNvSpPr>
          <p:nvPr/>
        </p:nvSpPr>
        <p:spPr bwMode="auto">
          <a:xfrm>
            <a:off x="395288" y="1844675"/>
            <a:ext cx="4248150" cy="4402138"/>
          </a:xfrm>
          <a:prstGeom prst="rect">
            <a:avLst/>
          </a:prstGeom>
          <a:noFill/>
          <a:ln w="9525">
            <a:noFill/>
            <a:miter lim="800000"/>
            <a:headEnd/>
            <a:tailEnd/>
          </a:ln>
        </p:spPr>
        <p:txBody>
          <a:bodyPr>
            <a:spAutoFit/>
          </a:bodyPr>
          <a:lstStyle/>
          <a:p>
            <a:r>
              <a:rPr lang="en-US" sz="1400" b="1">
                <a:solidFill>
                  <a:schemeClr val="bg1"/>
                </a:solidFill>
                <a:latin typeface="Century Gothic" pitchFamily="34" charset="0"/>
              </a:rPr>
              <a:t>ROBERT WALTON </a:t>
            </a:r>
            <a:r>
              <a:rPr lang="en-US" sz="1400">
                <a:solidFill>
                  <a:schemeClr val="bg1"/>
                </a:solidFill>
                <a:latin typeface="Century Gothic" pitchFamily="34" charset="0"/>
              </a:rPr>
              <a:t>is the indirect narrator of the story, he tells Victor Frankenstein's story through letters to his sister, Margaret Saville. Walton is a self-educated man who set out to reach and explore the North Pole and find an Arctic passage to connect the Atlantic and Pacific Oceans. While his ship is locked in ice, his crew sees Frankenstein's monster pass by on a dog sled and Frankenstein himself, exhausted and weakened, not far behind. They take Frankenstein aboard and Walton nurses him and talks with him because he has been longing for a friend. In seeing Walton's raw ambition to explore the North Pole at all costs, Frankenstein is prompted to tell the story of his destruction that a similar ambition brought upon him. After Frankenstein's death and just before the ship heads back to England, Walton is also the last to see the monster before he goes north to kill himself.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fontAlgn="auto">
              <a:spcAft>
                <a:spcPts val="0"/>
              </a:spcAft>
              <a:defRPr/>
            </a:pPr>
            <a:r>
              <a:rPr lang="en-GB" dirty="0" smtClean="0">
                <a:solidFill>
                  <a:schemeClr val="accent1">
                    <a:satMod val="150000"/>
                  </a:schemeClr>
                </a:solidFill>
              </a:rPr>
              <a:t>The Monster</a:t>
            </a:r>
            <a:endParaRPr lang="en-US" dirty="0">
              <a:solidFill>
                <a:schemeClr val="accent1">
                  <a:satMod val="150000"/>
                </a:schemeClr>
              </a:solidFill>
            </a:endParaRPr>
          </a:p>
        </p:txBody>
      </p:sp>
      <p:pic>
        <p:nvPicPr>
          <p:cNvPr id="3074" name="Picture 2"/>
          <p:cNvPicPr>
            <a:picLocks noGrp="1" noChangeAspect="1" noChangeArrowheads="1"/>
          </p:cNvPicPr>
          <p:nvPr>
            <p:ph idx="1"/>
          </p:nvPr>
        </p:nvPicPr>
        <p:blipFill>
          <a:blip r:embed="rId3" cstate="print"/>
          <a:srcRect l="24013" r="21650"/>
          <a:stretch>
            <a:fillRect/>
          </a:stretch>
        </p:blipFill>
        <p:spPr>
          <a:xfrm>
            <a:off x="539552" y="1916832"/>
            <a:ext cx="3312368" cy="3333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zövegdoboz 4"/>
          <p:cNvSpPr txBox="1">
            <a:spLocks noChangeArrowheads="1"/>
          </p:cNvSpPr>
          <p:nvPr/>
        </p:nvSpPr>
        <p:spPr bwMode="auto">
          <a:xfrm>
            <a:off x="4787900" y="1700213"/>
            <a:ext cx="3960813" cy="5048250"/>
          </a:xfrm>
          <a:prstGeom prst="rect">
            <a:avLst/>
          </a:prstGeom>
          <a:noFill/>
          <a:ln w="9525">
            <a:noFill/>
            <a:miter lim="800000"/>
            <a:headEnd/>
            <a:tailEnd/>
          </a:ln>
        </p:spPr>
        <p:txBody>
          <a:bodyPr>
            <a:spAutoFit/>
          </a:bodyPr>
          <a:lstStyle/>
          <a:p>
            <a:r>
              <a:rPr lang="en-US" sz="1400" b="1">
                <a:solidFill>
                  <a:schemeClr val="bg1"/>
                </a:solidFill>
                <a:latin typeface="Century Gothic" pitchFamily="34" charset="0"/>
              </a:rPr>
              <a:t>THE MONSTER </a:t>
            </a:r>
            <a:r>
              <a:rPr lang="en-US" sz="1400">
                <a:solidFill>
                  <a:schemeClr val="bg1"/>
                </a:solidFill>
                <a:latin typeface="Century Gothic" pitchFamily="34" charset="0"/>
              </a:rPr>
              <a:t>is created by Victor Frankenstein in Ingolstadt, and it is a conglomeration of human parts with inhuman strength. He is so hideous that Victor, his own creator, cannot stand to look upon him. He is loving and gentle at the beginning of his life, childlike in his curiosity and experiences, but after several harsh encounters with humans, he becomes bitter. He seeks revenge on his creator for making him so hideous and rendering him permanently lonely because of his ugliness. He offers Frankenstein peace in exchange for a companion of like origin, but when Frankenstein does not comply, he vows to destroy him and begins killing off Frankenstein's friends and family -- those figures he most envies because he does not have them. After finding Frankenstein dead aboard Walton's ship, the monster goes further north with plans to destroy himself and end the suffering that Frankenstein began when he created him.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cstate="print"/>
          <a:srcRect/>
          <a:stretch>
            <a:fillRect/>
          </a:stretch>
        </p:blipFill>
        <p:spPr bwMode="auto">
          <a:xfrm>
            <a:off x="179388" y="0"/>
            <a:ext cx="9144000" cy="6858000"/>
          </a:xfrm>
          <a:prstGeom prst="rect">
            <a:avLst/>
          </a:prstGeom>
          <a:noFill/>
          <a:ln w="9525">
            <a:noFill/>
            <a:miter lim="800000"/>
            <a:headEnd/>
            <a:tailEnd/>
          </a:ln>
        </p:spPr>
      </p:pic>
      <p:sp>
        <p:nvSpPr>
          <p:cNvPr id="3" name="Szövegdoboz 2"/>
          <p:cNvSpPr txBox="1"/>
          <p:nvPr/>
        </p:nvSpPr>
        <p:spPr>
          <a:xfrm>
            <a:off x="250825" y="260350"/>
            <a:ext cx="7058025" cy="523875"/>
          </a:xfrm>
          <a:prstGeom prst="rect">
            <a:avLst/>
          </a:prstGeom>
          <a:noFill/>
        </p:spPr>
        <p:txBody>
          <a:bodyPr>
            <a:spAutoFit/>
          </a:bodyPr>
          <a:lstStyle/>
          <a:p>
            <a:pPr fontAlgn="auto">
              <a:spcBef>
                <a:spcPts val="0"/>
              </a:spcBef>
              <a:spcAft>
                <a:spcPts val="0"/>
              </a:spcAft>
              <a:defRPr/>
            </a:pPr>
            <a:r>
              <a:rPr lang="en-GB" sz="2800" dirty="0">
                <a:solidFill>
                  <a:schemeClr val="tx1">
                    <a:lumMod val="65000"/>
                  </a:schemeClr>
                </a:solidFill>
                <a:latin typeface="+mn-lt"/>
              </a:rPr>
              <a:t>The faces of Frankenstein’s creature</a:t>
            </a:r>
            <a:endParaRPr lang="en-US" sz="2800" dirty="0">
              <a:solidFill>
                <a:schemeClr val="tx1">
                  <a:lumMod val="6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 0  L 0.25 0.33302  E"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sulis cuccok\English material\year 10\frankenstein.jpg"/>
          <p:cNvPicPr>
            <a:picLocks noChangeAspect="1" noChangeArrowheads="1"/>
          </p:cNvPicPr>
          <p:nvPr/>
        </p:nvPicPr>
        <p:blipFill>
          <a:blip r:embed="rId2" cstate="print"/>
          <a:srcRect/>
          <a:stretch>
            <a:fillRect/>
          </a:stretch>
        </p:blipFill>
        <p:spPr bwMode="auto">
          <a:xfrm>
            <a:off x="179512" y="188640"/>
            <a:ext cx="5040560" cy="6521146"/>
          </a:xfrm>
          <a:prstGeom prst="rect">
            <a:avLst/>
          </a:prstGeom>
          <a:ln>
            <a:noFill/>
          </a:ln>
          <a:effectLst>
            <a:softEdge rad="112500"/>
          </a:effectLst>
        </p:spPr>
      </p:pic>
      <p:sp>
        <p:nvSpPr>
          <p:cNvPr id="29698" name="Szövegdoboz 2"/>
          <p:cNvSpPr txBox="1">
            <a:spLocks noChangeArrowheads="1"/>
          </p:cNvSpPr>
          <p:nvPr/>
        </p:nvSpPr>
        <p:spPr bwMode="auto">
          <a:xfrm>
            <a:off x="5580063" y="908050"/>
            <a:ext cx="2447925" cy="2586038"/>
          </a:xfrm>
          <a:prstGeom prst="rect">
            <a:avLst/>
          </a:prstGeom>
          <a:noFill/>
          <a:ln w="9525">
            <a:noFill/>
            <a:miter lim="800000"/>
            <a:headEnd/>
            <a:tailEnd/>
          </a:ln>
        </p:spPr>
        <p:txBody>
          <a:bodyPr>
            <a:spAutoFit/>
          </a:bodyPr>
          <a:lstStyle/>
          <a:p>
            <a:r>
              <a:rPr lang="en-GB">
                <a:solidFill>
                  <a:schemeClr val="bg1"/>
                </a:solidFill>
                <a:latin typeface="Century Gothic" pitchFamily="34" charset="0"/>
              </a:rPr>
              <a:t>The most well-known face of Frankenstein’s monster is that of Boris Karloff, who played the role of the monster in the 1931 motion picture ‘Frankenstein’.</a:t>
            </a:r>
            <a:endParaRPr lang="en-US">
              <a:solidFill>
                <a:schemeClr val="bg1"/>
              </a:solidFill>
              <a:latin typeface="Century Gothic"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elhő 3"/>
          <p:cNvSpPr/>
          <p:nvPr/>
        </p:nvSpPr>
        <p:spPr>
          <a:xfrm>
            <a:off x="0" y="188913"/>
            <a:ext cx="2447925" cy="15113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0" name="Picture 2" descr="D:\Documents\sulis cuccok\English material\year 10\karloff-frankenstein.jpg"/>
          <p:cNvPicPr>
            <a:picLocks noChangeAspect="1" noChangeArrowheads="1"/>
          </p:cNvPicPr>
          <p:nvPr/>
        </p:nvPicPr>
        <p:blipFill>
          <a:blip r:embed="rId2" cstate="print"/>
          <a:srcRect/>
          <a:stretch>
            <a:fillRect/>
          </a:stretch>
        </p:blipFill>
        <p:spPr bwMode="auto">
          <a:xfrm>
            <a:off x="2915816" y="-9587"/>
            <a:ext cx="5760640" cy="6867587"/>
          </a:xfrm>
          <a:prstGeom prst="rect">
            <a:avLst/>
          </a:prstGeom>
          <a:ln>
            <a:noFill/>
          </a:ln>
          <a:effectLst>
            <a:softEdge rad="112500"/>
          </a:effectLst>
        </p:spPr>
      </p:pic>
      <p:sp>
        <p:nvSpPr>
          <p:cNvPr id="3" name="Szövegdoboz 2"/>
          <p:cNvSpPr txBox="1">
            <a:spLocks noChangeArrowheads="1"/>
          </p:cNvSpPr>
          <p:nvPr/>
        </p:nvSpPr>
        <p:spPr bwMode="auto">
          <a:xfrm>
            <a:off x="250825" y="404813"/>
            <a:ext cx="2449513" cy="923925"/>
          </a:xfrm>
          <a:prstGeom prst="rect">
            <a:avLst/>
          </a:prstGeom>
          <a:noFill/>
          <a:ln w="9525">
            <a:noFill/>
            <a:miter lim="800000"/>
            <a:headEnd/>
            <a:tailEnd/>
          </a:ln>
        </p:spPr>
        <p:txBody>
          <a:bodyPr>
            <a:spAutoFit/>
          </a:bodyPr>
          <a:lstStyle/>
          <a:p>
            <a:r>
              <a:rPr lang="en-GB">
                <a:solidFill>
                  <a:schemeClr val="bg1"/>
                </a:solidFill>
                <a:latin typeface="Century Gothic" pitchFamily="34" charset="0"/>
              </a:rPr>
              <a:t>What are your first impressions of the monster? </a:t>
            </a:r>
            <a:endParaRPr lang="en-US">
              <a:solidFill>
                <a:schemeClr val="bg1"/>
              </a:solidFill>
              <a:latin typeface="Century Gothic" pitchFamily="34" charset="0"/>
            </a:endParaRPr>
          </a:p>
        </p:txBody>
      </p:sp>
      <p:sp>
        <p:nvSpPr>
          <p:cNvPr id="5" name="Téglalap 4"/>
          <p:cNvSpPr/>
          <p:nvPr/>
        </p:nvSpPr>
        <p:spPr>
          <a:xfrm>
            <a:off x="323528" y="1700808"/>
            <a:ext cx="572593" cy="923330"/>
          </a:xfrm>
          <a:prstGeom prst="rect">
            <a:avLst/>
          </a:prstGeom>
          <a:noFill/>
        </p:spPr>
        <p:txBody>
          <a:bodyPr wrap="none">
            <a:spAutoFit/>
          </a:bodyPr>
          <a:lstStyle/>
          <a:p>
            <a:pPr algn="ctr" fontAlgn="auto">
              <a:spcBef>
                <a:spcPts val="0"/>
              </a:spcBef>
              <a:spcAft>
                <a:spcPts val="0"/>
              </a:spcAft>
              <a:defRPr/>
            </a:pPr>
            <a:r>
              <a:rPr lang="en-GB" sz="5400" b="1" dirty="0">
                <a:ln w="10541" cmpd="sng">
                  <a:solidFill>
                    <a:srgbClr val="7D7D7D">
                      <a:tint val="100000"/>
                      <a:shade val="100000"/>
                      <a:satMod val="110000"/>
                    </a:srgbClr>
                  </a:solidFill>
                  <a:prstDash val="solid"/>
                </a:ln>
                <a:solidFill>
                  <a:schemeClr val="accent1">
                    <a:lumMod val="60000"/>
                    <a:lumOff val="40000"/>
                  </a:schemeClr>
                </a:solidFill>
                <a:effectLst>
                  <a:glow rad="228600">
                    <a:schemeClr val="accent3">
                      <a:satMod val="175000"/>
                      <a:alpha val="40000"/>
                    </a:schemeClr>
                  </a:glow>
                </a:effectLst>
                <a:latin typeface="+mn-lt"/>
              </a:rPr>
              <a:t>?</a:t>
            </a:r>
            <a:endParaRPr lang="hu-HU" sz="5400" b="1" dirty="0">
              <a:ln w="10541" cmpd="sng">
                <a:solidFill>
                  <a:srgbClr val="7D7D7D">
                    <a:tint val="100000"/>
                    <a:shade val="100000"/>
                    <a:satMod val="110000"/>
                  </a:srgbClr>
                </a:solidFill>
                <a:prstDash val="solid"/>
              </a:ln>
              <a:solidFill>
                <a:schemeClr val="accent1">
                  <a:lumMod val="60000"/>
                  <a:lumOff val="40000"/>
                </a:schemeClr>
              </a:solidFill>
              <a:effectLst>
                <a:glow rad="228600">
                  <a:schemeClr val="accent3">
                    <a:satMod val="175000"/>
                    <a:alpha val="40000"/>
                  </a:schemeClr>
                </a:glow>
              </a:effectLst>
              <a:latin typeface="+mn-lt"/>
            </a:endParaRPr>
          </a:p>
        </p:txBody>
      </p:sp>
      <p:sp>
        <p:nvSpPr>
          <p:cNvPr id="6" name="Felhő 5"/>
          <p:cNvSpPr/>
          <p:nvPr/>
        </p:nvSpPr>
        <p:spPr>
          <a:xfrm>
            <a:off x="179388" y="2636838"/>
            <a:ext cx="2952750" cy="1584325"/>
          </a:xfrm>
          <a:prstGeom prst="cloudCallout">
            <a:avLst>
              <a:gd name="adj1" fmla="val 4780"/>
              <a:gd name="adj2" fmla="val 771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zövegdoboz 6"/>
          <p:cNvSpPr txBox="1">
            <a:spLocks noChangeArrowheads="1"/>
          </p:cNvSpPr>
          <p:nvPr/>
        </p:nvSpPr>
        <p:spPr bwMode="auto">
          <a:xfrm>
            <a:off x="395288" y="2924175"/>
            <a:ext cx="2520950" cy="923925"/>
          </a:xfrm>
          <a:prstGeom prst="rect">
            <a:avLst/>
          </a:prstGeom>
          <a:noFill/>
          <a:ln w="9525">
            <a:noFill/>
            <a:miter lim="800000"/>
            <a:headEnd/>
            <a:tailEnd/>
          </a:ln>
        </p:spPr>
        <p:txBody>
          <a:bodyPr>
            <a:spAutoFit/>
          </a:bodyPr>
          <a:lstStyle/>
          <a:p>
            <a:r>
              <a:rPr lang="en-GB">
                <a:solidFill>
                  <a:schemeClr val="bg1"/>
                </a:solidFill>
                <a:latin typeface="Century Gothic" pitchFamily="34" charset="0"/>
              </a:rPr>
              <a:t>What words would you use to describe him?</a:t>
            </a:r>
            <a:endParaRPr lang="en-US">
              <a:solidFill>
                <a:schemeClr val="bg1"/>
              </a:solidFill>
              <a:latin typeface="Century Gothic" pitchFamily="34" charset="0"/>
            </a:endParaRPr>
          </a:p>
        </p:txBody>
      </p:sp>
      <p:sp>
        <p:nvSpPr>
          <p:cNvPr id="9" name="Téglalap 8"/>
          <p:cNvSpPr/>
          <p:nvPr/>
        </p:nvSpPr>
        <p:spPr>
          <a:xfrm>
            <a:off x="1907704" y="4293096"/>
            <a:ext cx="572593" cy="923330"/>
          </a:xfrm>
          <a:prstGeom prst="rect">
            <a:avLst/>
          </a:prstGeom>
          <a:noFill/>
        </p:spPr>
        <p:txBody>
          <a:bodyPr wrap="none">
            <a:spAutoFit/>
          </a:bodyPr>
          <a:lstStyle/>
          <a:p>
            <a:pPr algn="ctr" fontAlgn="auto">
              <a:spcBef>
                <a:spcPts val="0"/>
              </a:spcBef>
              <a:spcAft>
                <a:spcPts val="0"/>
              </a:spcAft>
              <a:defRPr/>
            </a:pPr>
            <a:r>
              <a:rPr lang="en-GB" sz="5400" b="1" dirty="0">
                <a:ln w="10541" cmpd="sng">
                  <a:solidFill>
                    <a:srgbClr val="7D7D7D">
                      <a:tint val="100000"/>
                      <a:shade val="100000"/>
                      <a:satMod val="110000"/>
                    </a:srgbClr>
                  </a:solidFill>
                  <a:prstDash val="solid"/>
                </a:ln>
                <a:solidFill>
                  <a:srgbClr val="FFC000"/>
                </a:solidFill>
                <a:effectLst>
                  <a:glow rad="228600">
                    <a:schemeClr val="accent3">
                      <a:satMod val="175000"/>
                      <a:alpha val="40000"/>
                    </a:schemeClr>
                  </a:glow>
                </a:effectLst>
                <a:latin typeface="+mn-lt"/>
              </a:rPr>
              <a:t>?</a:t>
            </a:r>
            <a:endParaRPr lang="hu-HU" sz="5400" b="1" dirty="0">
              <a:ln w="10541" cmpd="sng">
                <a:solidFill>
                  <a:srgbClr val="7D7D7D">
                    <a:tint val="100000"/>
                    <a:shade val="100000"/>
                    <a:satMod val="110000"/>
                  </a:srgbClr>
                </a:solidFill>
                <a:prstDash val="solid"/>
              </a:ln>
              <a:solidFill>
                <a:srgbClr val="FFC000"/>
              </a:solidFill>
              <a:effectLst>
                <a:glow rad="228600">
                  <a:schemeClr val="accent3">
                    <a:satMod val="175000"/>
                    <a:alpha val="40000"/>
                  </a:schemeClr>
                </a:glo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nodeType="click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0" presetClass="entr" presetSubtype="0" fill="hold" grpId="0" nodeType="clickEffect">
                                  <p:stCondLst>
                                    <p:cond delay="0"/>
                                  </p:stCondLst>
                                  <p:iterate type="lt">
                                    <p:tmPct val="10000"/>
                                  </p:iterate>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1"/>
                                          </p:val>
                                        </p:tav>
                                        <p:tav tm="100000">
                                          <p:val>
                                            <p:strVal val="#ppt_x"/>
                                          </p:val>
                                        </p:tav>
                                      </p:tavLst>
                                    </p:anim>
                                    <p:anim calcmode="lin" valueType="num">
                                      <p:cBhvr>
                                        <p:cTn id="47"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850" y="908050"/>
            <a:ext cx="8621713" cy="5761038"/>
          </a:xfrm>
          <a:prstGeom prst="rect">
            <a:avLst/>
          </a:prstGeom>
          <a:noFill/>
          <a:ln w="9525">
            <a:noFill/>
            <a:miter lim="800000"/>
            <a:headEnd/>
            <a:tailEnd/>
          </a:ln>
        </p:spPr>
      </p:pic>
      <p:sp>
        <p:nvSpPr>
          <p:cNvPr id="31746" name="Szövegdoboz 3"/>
          <p:cNvSpPr txBox="1">
            <a:spLocks noChangeArrowheads="1"/>
          </p:cNvSpPr>
          <p:nvPr/>
        </p:nvSpPr>
        <p:spPr bwMode="auto">
          <a:xfrm>
            <a:off x="323850" y="333375"/>
            <a:ext cx="4211638" cy="646113"/>
          </a:xfrm>
          <a:prstGeom prst="rect">
            <a:avLst/>
          </a:prstGeom>
          <a:noFill/>
          <a:ln w="9525">
            <a:noFill/>
            <a:miter lim="800000"/>
            <a:headEnd/>
            <a:tailEnd/>
          </a:ln>
        </p:spPr>
        <p:txBody>
          <a:bodyPr>
            <a:spAutoFit/>
          </a:bodyPr>
          <a:lstStyle/>
          <a:p>
            <a:r>
              <a:rPr lang="en-GB" b="1">
                <a:solidFill>
                  <a:schemeClr val="bg1"/>
                </a:solidFill>
                <a:latin typeface="Century Gothic" pitchFamily="34" charset="0"/>
              </a:rPr>
              <a:t>Here, the monster is played by actor Robert De Niro.</a:t>
            </a:r>
            <a:endParaRPr lang="en-US" b="1">
              <a:solidFill>
                <a:schemeClr val="bg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ppt_x"/>
                                          </p:val>
                                        </p:tav>
                                        <p:tav tm="100000">
                                          <p:val>
                                            <p:strVal val="#ppt_x"/>
                                          </p:val>
                                        </p:tav>
                                      </p:tavLst>
                                    </p:anim>
                                    <p:anim calcmode="lin" valueType="num">
                                      <p:cBhvr additive="base">
                                        <p:cTn id="8"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normAutofit fontScale="90000"/>
          </a:bodyPr>
          <a:lstStyle/>
          <a:p>
            <a:pPr fontAlgn="auto">
              <a:spcAft>
                <a:spcPts val="0"/>
              </a:spcAft>
              <a:defRPr/>
            </a:pPr>
            <a:r>
              <a:rPr lang="en-GB" dirty="0" smtClean="0">
                <a:solidFill>
                  <a:schemeClr val="accent1">
                    <a:satMod val="150000"/>
                  </a:schemeClr>
                </a:solidFill>
              </a:rPr>
              <a:t>Pre-reading tasks</a:t>
            </a:r>
            <a:br>
              <a:rPr lang="en-GB" dirty="0" smtClean="0">
                <a:solidFill>
                  <a:schemeClr val="accent1">
                    <a:satMod val="150000"/>
                  </a:schemeClr>
                </a:solidFill>
              </a:rPr>
            </a:br>
            <a:r>
              <a:rPr lang="en-GB" dirty="0" smtClean="0">
                <a:solidFill>
                  <a:schemeClr val="accent1">
                    <a:satMod val="150000"/>
                  </a:schemeClr>
                </a:solidFill>
              </a:rPr>
              <a:t>The role of the family</a:t>
            </a:r>
            <a:endParaRPr lang="en-US" dirty="0">
              <a:solidFill>
                <a:schemeClr val="accent1">
                  <a:satMod val="150000"/>
                </a:schemeClr>
              </a:solidFill>
            </a:endParaRPr>
          </a:p>
        </p:txBody>
      </p:sp>
      <p:graphicFrame>
        <p:nvGraphicFramePr>
          <p:cNvPr id="7" name="Táblázat 6"/>
          <p:cNvGraphicFramePr>
            <a:graphicFrameLocks noGrp="1"/>
          </p:cNvGraphicFramePr>
          <p:nvPr/>
        </p:nvGraphicFramePr>
        <p:xfrm>
          <a:off x="250825" y="1557338"/>
          <a:ext cx="8640960" cy="5077186"/>
        </p:xfrm>
        <a:graphic>
          <a:graphicData uri="http://schemas.openxmlformats.org/drawingml/2006/table">
            <a:tbl>
              <a:tblPr firstRow="1" bandRow="1">
                <a:tableStyleId>{5C22544A-7EE6-4342-B048-85BDC9FD1C3A}</a:tableStyleId>
              </a:tblPr>
              <a:tblGrid>
                <a:gridCol w="4176464"/>
                <a:gridCol w="792088"/>
                <a:gridCol w="3672408"/>
              </a:tblGrid>
              <a:tr h="504056">
                <a:tc>
                  <a:txBody>
                    <a:bodyPr/>
                    <a:lstStyle/>
                    <a:p>
                      <a:r>
                        <a:rPr lang="en-GB" sz="1400" dirty="0" smtClean="0"/>
                        <a:t>Statement</a:t>
                      </a:r>
                      <a:endParaRPr lang="en-US" sz="1400" dirty="0"/>
                    </a:p>
                  </a:txBody>
                  <a:tcPr/>
                </a:tc>
                <a:tc>
                  <a:txBody>
                    <a:bodyPr/>
                    <a:lstStyle/>
                    <a:p>
                      <a:r>
                        <a:rPr lang="en-GB" sz="1400" dirty="0" smtClean="0"/>
                        <a:t>True</a:t>
                      </a:r>
                      <a:r>
                        <a:rPr lang="en-GB" sz="1400" baseline="0" dirty="0" smtClean="0"/>
                        <a:t> or false</a:t>
                      </a:r>
                      <a:endParaRPr lang="en-US" sz="1400" dirty="0"/>
                    </a:p>
                  </a:txBody>
                  <a:tcPr>
                    <a:lnR w="12700" cap="flat" cmpd="sng" algn="ctr">
                      <a:solidFill>
                        <a:schemeClr val="tx1"/>
                      </a:solidFill>
                      <a:prstDash val="solid"/>
                      <a:round/>
                      <a:headEnd type="none" w="med" len="med"/>
                      <a:tailEnd type="none" w="med" len="med"/>
                    </a:lnR>
                  </a:tcPr>
                </a:tc>
                <a:tc>
                  <a:txBody>
                    <a:bodyPr/>
                    <a:lstStyle/>
                    <a:p>
                      <a:r>
                        <a:rPr lang="en-GB" sz="1400" dirty="0" smtClean="0"/>
                        <a:t>Explanation</a:t>
                      </a:r>
                      <a:endParaRPr lang="en-US" sz="1400" dirty="0"/>
                    </a:p>
                  </a:txBody>
                  <a:tcPr>
                    <a:lnL w="12700" cap="flat" cmpd="sng" algn="ctr">
                      <a:solidFill>
                        <a:schemeClr val="tx1"/>
                      </a:solidFill>
                      <a:prstDash val="solid"/>
                      <a:round/>
                      <a:headEnd type="none" w="med" len="med"/>
                      <a:tailEnd type="none" w="med" len="med"/>
                    </a:lnL>
                  </a:tcPr>
                </a:tc>
              </a:tr>
              <a:tr h="709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It is a parent’s job, more than society’s, to nurture his/her child.</a:t>
                      </a:r>
                    </a:p>
                    <a:p>
                      <a:endParaRPr lang="en-US" sz="1400" dirty="0"/>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r>
              <a:tr h="709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With the advent of genetic engineering and “designer” babies, parents now have less important roles in the birth process.</a:t>
                      </a:r>
                    </a:p>
                    <a:p>
                      <a:endParaRPr lang="en-US" sz="1400" dirty="0"/>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r h="709793">
                <a:tc>
                  <a:txBody>
                    <a:bodyPr/>
                    <a:lstStyle/>
                    <a:p>
                      <a:r>
                        <a:rPr kumimoji="0" lang="en-US" sz="1400" kern="1200" dirty="0" smtClean="0">
                          <a:solidFill>
                            <a:schemeClr val="dk1"/>
                          </a:solidFill>
                          <a:latin typeface="+mn-lt"/>
                          <a:ea typeface="+mn-ea"/>
                          <a:cs typeface="+mn-cs"/>
                        </a:rPr>
                        <a:t>All children are innately good.</a:t>
                      </a:r>
                      <a:endParaRPr lang="en-US" sz="1400" dirty="0"/>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r>
              <a:tr h="709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Every child needs “mothering” in order to become “human.”</a:t>
                      </a:r>
                    </a:p>
                    <a:p>
                      <a:endParaRPr lang="en-US" sz="1400" dirty="0"/>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r>
              <a:tr h="709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All parents love their children unconditionally, no matter how they look or act.</a:t>
                      </a:r>
                    </a:p>
                    <a:p>
                      <a:endParaRPr lang="en-US" sz="1400" dirty="0"/>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tcPr>
                </a:tc>
              </a:tr>
              <a:tr h="709793">
                <a:tc>
                  <a:txBody>
                    <a:bodyPr/>
                    <a:lstStyle/>
                    <a:p>
                      <a:r>
                        <a:rPr kumimoji="0" lang="en-US" sz="1400" kern="1200" dirty="0" smtClean="0">
                          <a:solidFill>
                            <a:schemeClr val="dk1"/>
                          </a:solidFill>
                          <a:latin typeface="+mn-lt"/>
                          <a:ea typeface="+mn-ea"/>
                          <a:cs typeface="+mn-cs"/>
                        </a:rPr>
                        <a:t>Children who are “deformed” physically or mentally should be isolated from society.</a:t>
                      </a:r>
                      <a:endParaRPr lang="en-US" sz="1400"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fontAlgn="auto">
              <a:spcAft>
                <a:spcPts val="0"/>
              </a:spcAft>
              <a:defRPr/>
            </a:pPr>
            <a:r>
              <a:rPr lang="en-GB" dirty="0" smtClean="0">
                <a:solidFill>
                  <a:schemeClr val="accent1">
                    <a:satMod val="150000"/>
                  </a:schemeClr>
                </a:solidFill>
              </a:rPr>
              <a:t>Pre-reading task</a:t>
            </a:r>
            <a:br>
              <a:rPr lang="en-GB" dirty="0" smtClean="0">
                <a:solidFill>
                  <a:schemeClr val="accent1">
                    <a:satMod val="150000"/>
                  </a:schemeClr>
                </a:solidFill>
              </a:rPr>
            </a:br>
            <a:endParaRPr lang="en-US" dirty="0">
              <a:solidFill>
                <a:schemeClr val="accent1">
                  <a:satMod val="150000"/>
                </a:schemeClr>
              </a:solidFill>
            </a:endParaRPr>
          </a:p>
        </p:txBody>
      </p:sp>
      <p:sp>
        <p:nvSpPr>
          <p:cNvPr id="7" name="Szöveg helye 6"/>
          <p:cNvSpPr>
            <a:spLocks noGrp="1"/>
          </p:cNvSpPr>
          <p:nvPr>
            <p:ph type="body" sz="half" idx="2"/>
          </p:nvPr>
        </p:nvSpPr>
        <p:spPr>
          <a:xfrm>
            <a:off x="168275" y="1730375"/>
            <a:ext cx="4835525" cy="4572000"/>
          </a:xfrm>
        </p:spPr>
        <p:txBody>
          <a:bodyPr/>
          <a:lstStyle/>
          <a:p>
            <a:r>
              <a:rPr lang="en-US" sz="2000" b="1" smtClean="0"/>
              <a:t>The Arctic</a:t>
            </a:r>
          </a:p>
          <a:p>
            <a:r>
              <a:rPr lang="en-US" sz="1800" smtClean="0"/>
              <a:t>When the novel opens, the explorer, Robert Walton is organizing an expedition through the Arctic,</a:t>
            </a:r>
          </a:p>
          <a:p>
            <a:r>
              <a:rPr lang="en-US" sz="1800" smtClean="0"/>
              <a:t>the area around and within the Arctic Circle and near the North Pole. The Arctic Ocean covers most of</a:t>
            </a:r>
          </a:p>
          <a:p>
            <a:r>
              <a:rPr lang="en-US" sz="1800" smtClean="0"/>
              <a:t>this region, and more than half of the ocean’s surface is frozen at all times. Travel by ship is extremely</a:t>
            </a:r>
          </a:p>
          <a:p>
            <a:r>
              <a:rPr lang="en-US" sz="1800" smtClean="0"/>
              <a:t>dangerous. Huge sheets of ice float through the frigid waters, threatening to crush the vessels that appear</a:t>
            </a:r>
          </a:p>
          <a:p>
            <a:r>
              <a:rPr lang="en-US" sz="1800" smtClean="0"/>
              <a:t>in their paths.</a:t>
            </a:r>
          </a:p>
        </p:txBody>
      </p:sp>
      <p:sp>
        <p:nvSpPr>
          <p:cNvPr id="33795" name="Szövegdoboz 2"/>
          <p:cNvSpPr txBox="1">
            <a:spLocks noChangeArrowheads="1"/>
          </p:cNvSpPr>
          <p:nvPr/>
        </p:nvSpPr>
        <p:spPr bwMode="auto">
          <a:xfrm>
            <a:off x="539750" y="1773238"/>
            <a:ext cx="8353425" cy="368300"/>
          </a:xfrm>
          <a:prstGeom prst="rect">
            <a:avLst/>
          </a:prstGeom>
          <a:noFill/>
          <a:ln w="9525">
            <a:noFill/>
            <a:miter lim="800000"/>
            <a:headEnd/>
            <a:tailEnd/>
          </a:ln>
        </p:spPr>
        <p:txBody>
          <a:bodyPr>
            <a:spAutoFit/>
          </a:bodyPr>
          <a:lstStyle/>
          <a:p>
            <a:endParaRPr lang="en-US">
              <a:latin typeface="Century Gothic" pitchFamily="34" charset="0"/>
            </a:endParaRPr>
          </a:p>
        </p:txBody>
      </p:sp>
      <p:pic>
        <p:nvPicPr>
          <p:cNvPr id="4098" name="Picture 2"/>
          <p:cNvPicPr>
            <a:picLocks noGrp="1" noChangeAspect="1" noChangeArrowheads="1"/>
          </p:cNvPicPr>
          <p:nvPr>
            <p:ph idx="1"/>
          </p:nvPr>
        </p:nvPicPr>
        <p:blipFill>
          <a:blip r:embed="rId2" cstate="print"/>
          <a:srcRect/>
          <a:stretch>
            <a:fillRect/>
          </a:stretch>
        </p:blipFill>
        <p:spPr>
          <a:xfrm>
            <a:off x="5148263" y="1700213"/>
            <a:ext cx="3816350" cy="4897437"/>
          </a:xfrm>
          <a:effectLst>
            <a:outerShdw blurRad="292100" dist="139700" dir="2700000" algn="tl" rotWithShape="0">
              <a:srgbClr val="333333">
                <a:alpha val="65000"/>
              </a:srgbClr>
            </a:outerShdw>
          </a:effectLst>
        </p:spPr>
      </p:pic>
      <p:sp>
        <p:nvSpPr>
          <p:cNvPr id="33797" name="Szövegdoboz 8"/>
          <p:cNvSpPr txBox="1">
            <a:spLocks noChangeArrowheads="1"/>
          </p:cNvSpPr>
          <p:nvPr/>
        </p:nvSpPr>
        <p:spPr bwMode="auto">
          <a:xfrm>
            <a:off x="3203575" y="404813"/>
            <a:ext cx="4608513" cy="461962"/>
          </a:xfrm>
          <a:prstGeom prst="rect">
            <a:avLst/>
          </a:prstGeom>
          <a:noFill/>
          <a:ln w="9525">
            <a:noFill/>
            <a:miter lim="800000"/>
            <a:headEnd/>
            <a:tailEnd/>
          </a:ln>
        </p:spPr>
        <p:txBody>
          <a:bodyPr>
            <a:spAutoFit/>
          </a:bodyPr>
          <a:lstStyle/>
          <a:p>
            <a:r>
              <a:rPr lang="en-GB" sz="2400" b="1">
                <a:latin typeface="Century Gothic" pitchFamily="34" charset="0"/>
              </a:rPr>
              <a:t>The Ancient Mariner</a:t>
            </a:r>
            <a:endParaRPr lang="en-US" sz="2400" b="1">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20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20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2000"/>
                                        <p:tgtEl>
                                          <p:spTgt spid="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fontAlgn="auto">
              <a:spcAft>
                <a:spcPts val="0"/>
              </a:spcAft>
              <a:defRPr/>
            </a:pPr>
            <a:r>
              <a:rPr lang="en-US" sz="3200" dirty="0" smtClean="0">
                <a:solidFill>
                  <a:schemeClr val="accent1">
                    <a:satMod val="150000"/>
                  </a:schemeClr>
                </a:solidFill>
                <a:effectLst>
                  <a:glow rad="101600">
                    <a:schemeClr val="accent1">
                      <a:satMod val="175000"/>
                      <a:alpha val="40000"/>
                    </a:schemeClr>
                  </a:glow>
                  <a:reflection blurRad="6350" stA="55000" endA="300" endPos="45500" dir="5400000" sy="-100000" algn="bl" rotWithShape="0"/>
                </a:effectLst>
              </a:rPr>
              <a:t>Mary Wollstonecraft Godwin</a:t>
            </a:r>
            <a:r>
              <a:rPr lang="en-US" sz="3200" dirty="0" smtClean="0">
                <a:solidFill>
                  <a:schemeClr val="accent1">
                    <a:satMod val="150000"/>
                  </a:schemeClr>
                </a:solidFill>
                <a:effectLst>
                  <a:glow rad="101600">
                    <a:schemeClr val="accent1">
                      <a:satMod val="175000"/>
                      <a:alpha val="40000"/>
                    </a:schemeClr>
                  </a:glow>
                </a:effectLst>
              </a:rPr>
              <a:t>:</a:t>
            </a:r>
            <a:r>
              <a:rPr lang="en-US" sz="3200" dirty="0" smtClean="0">
                <a:solidFill>
                  <a:schemeClr val="accent1">
                    <a:satMod val="150000"/>
                  </a:schemeClr>
                </a:solidFill>
              </a:rPr>
              <a:t/>
            </a:r>
            <a:br>
              <a:rPr lang="en-US" sz="3200" dirty="0" smtClean="0">
                <a:solidFill>
                  <a:schemeClr val="accent1">
                    <a:satMod val="150000"/>
                  </a:schemeClr>
                </a:solidFill>
              </a:rPr>
            </a:br>
            <a:r>
              <a:rPr lang="en-US" sz="3200" dirty="0" smtClean="0">
                <a:solidFill>
                  <a:schemeClr val="accent1">
                    <a:satMod val="150000"/>
                  </a:schemeClr>
                </a:solidFill>
              </a:rPr>
              <a:t/>
            </a:r>
            <a:br>
              <a:rPr lang="en-US" sz="3200" dirty="0" smtClean="0">
                <a:solidFill>
                  <a:schemeClr val="accent1">
                    <a:satMod val="150000"/>
                  </a:schemeClr>
                </a:solidFill>
              </a:rPr>
            </a:br>
            <a:r>
              <a:rPr lang="en-US" sz="3200" dirty="0" smtClean="0">
                <a:solidFill>
                  <a:schemeClr val="accent1">
                    <a:satMod val="150000"/>
                  </a:schemeClr>
                </a:solidFill>
              </a:rPr>
              <a:t> 30 August 1797 – 1 February 1851</a:t>
            </a:r>
            <a:endParaRPr lang="en-US" sz="3200" dirty="0">
              <a:solidFill>
                <a:schemeClr val="accent1">
                  <a:satMod val="150000"/>
                </a:schemeClr>
              </a:solidFill>
            </a:endParaRPr>
          </a:p>
        </p:txBody>
      </p:sp>
      <p:sp>
        <p:nvSpPr>
          <p:cNvPr id="15362" name="Szöveg helye 3"/>
          <p:cNvSpPr>
            <a:spLocks noGrp="1"/>
          </p:cNvSpPr>
          <p:nvPr>
            <p:ph type="body" idx="1"/>
          </p:nvPr>
        </p:nvSpPr>
        <p:spPr>
          <a:xfrm>
            <a:off x="741363" y="1828800"/>
            <a:ext cx="8021637" cy="376238"/>
          </a:xfrm>
        </p:spPr>
        <p:txBody>
          <a:bodyPr/>
          <a:lstStyle/>
          <a:p>
            <a:endParaRPr lang="en-US" smtClean="0"/>
          </a:p>
        </p:txBody>
      </p:sp>
      <p:pic>
        <p:nvPicPr>
          <p:cNvPr id="1026" name="Picture 2"/>
          <p:cNvPicPr>
            <a:picLocks noChangeAspect="1" noChangeArrowheads="1"/>
          </p:cNvPicPr>
          <p:nvPr/>
        </p:nvPicPr>
        <p:blipFill>
          <a:blip r:embed="rId2" cstate="print"/>
          <a:srcRect/>
          <a:stretch>
            <a:fillRect/>
          </a:stretch>
        </p:blipFill>
        <p:spPr bwMode="auto">
          <a:xfrm>
            <a:off x="3059113" y="2420938"/>
            <a:ext cx="3025775" cy="417671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372225" y="3068638"/>
            <a:ext cx="2305050" cy="28575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11188" y="3284538"/>
            <a:ext cx="2047875" cy="2552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anim calcmode="lin" valueType="num">
                                      <p:cBhvr>
                                        <p:cTn id="28" dur="1000" fill="hold"/>
                                        <p:tgtEl>
                                          <p:spTgt spid="1028"/>
                                        </p:tgtEl>
                                        <p:attrNameLst>
                                          <p:attrName>ppt_x</p:attrName>
                                        </p:attrNameLst>
                                      </p:cBhvr>
                                      <p:tavLst>
                                        <p:tav tm="0">
                                          <p:val>
                                            <p:strVal val="#ppt_x"/>
                                          </p:val>
                                        </p:tav>
                                        <p:tav tm="100000">
                                          <p:val>
                                            <p:strVal val="#ppt_x"/>
                                          </p:val>
                                        </p:tav>
                                      </p:tavLst>
                                    </p:anim>
                                    <p:anim calcmode="lin" valueType="num">
                                      <p:cBhvr>
                                        <p:cTn id="2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pPr fontAlgn="auto">
              <a:spcAft>
                <a:spcPts val="0"/>
              </a:spcAft>
              <a:defRPr/>
            </a:pPr>
            <a:r>
              <a:rPr lang="en-GB" dirty="0" smtClean="0">
                <a:solidFill>
                  <a:schemeClr val="accent1">
                    <a:satMod val="150000"/>
                  </a:schemeClr>
                </a:solidFill>
              </a:rPr>
              <a:t>Background information</a:t>
            </a:r>
            <a:endParaRPr lang="en-US" dirty="0">
              <a:solidFill>
                <a:schemeClr val="accent1">
                  <a:satMod val="150000"/>
                </a:schemeClr>
              </a:solidFill>
            </a:endParaRPr>
          </a:p>
        </p:txBody>
      </p:sp>
      <p:sp>
        <p:nvSpPr>
          <p:cNvPr id="6" name="Tartalom helye 5"/>
          <p:cNvSpPr>
            <a:spLocks noGrp="1"/>
          </p:cNvSpPr>
          <p:nvPr>
            <p:ph idx="1"/>
          </p:nvPr>
        </p:nvSpPr>
        <p:spPr>
          <a:xfrm>
            <a:off x="323850" y="1700213"/>
            <a:ext cx="8229600" cy="4787900"/>
          </a:xfrm>
        </p:spPr>
        <p:txBody>
          <a:bodyPr lIns="0" tIns="0" rIns="0" bIns="0" rtlCol="0">
            <a:normAutofit fontScale="55000" lnSpcReduction="20000"/>
          </a:bodyPr>
          <a:lstStyle/>
          <a:p>
            <a:pPr marL="438912" indent="-320040" fontAlgn="auto">
              <a:spcBef>
                <a:spcPts val="0"/>
              </a:spcBef>
              <a:spcAft>
                <a:spcPts val="0"/>
              </a:spcAft>
              <a:buFont typeface="Wingdings 2"/>
              <a:buNone/>
              <a:defRPr/>
            </a:pPr>
            <a:endParaRPr lang="en-US" dirty="0" smtClean="0"/>
          </a:p>
          <a:p>
            <a:pPr marL="438912" indent="-320040" fontAlgn="auto">
              <a:spcBef>
                <a:spcPts val="0"/>
              </a:spcBef>
              <a:spcAft>
                <a:spcPts val="0"/>
              </a:spcAft>
              <a:buFont typeface="Wingdings 2"/>
              <a:buNone/>
              <a:defRPr/>
            </a:pPr>
            <a:r>
              <a:rPr lang="en-US" b="1" dirty="0" smtClean="0">
                <a:solidFill>
                  <a:schemeClr val="bg1"/>
                </a:solidFill>
              </a:rPr>
              <a:t>Did You Know?</a:t>
            </a:r>
          </a:p>
          <a:p>
            <a:pPr marL="438912" indent="-320040" fontAlgn="auto">
              <a:spcBef>
                <a:spcPts val="0"/>
              </a:spcBef>
              <a:spcAft>
                <a:spcPts val="0"/>
              </a:spcAft>
              <a:buFont typeface="Wingdings 2"/>
              <a:buNone/>
              <a:defRPr/>
            </a:pPr>
            <a:endParaRPr lang="en-US" dirty="0" smtClean="0"/>
          </a:p>
          <a:p>
            <a:pPr marL="438912" indent="-320040" fontAlgn="auto">
              <a:spcBef>
                <a:spcPts val="0"/>
              </a:spcBef>
              <a:spcAft>
                <a:spcPts val="0"/>
              </a:spcAft>
              <a:buFont typeface="Wingdings 2"/>
              <a:buChar char=""/>
              <a:defRPr/>
            </a:pPr>
            <a:r>
              <a:rPr lang="en-US" sz="3800" dirty="0" smtClean="0">
                <a:solidFill>
                  <a:schemeClr val="bg1"/>
                </a:solidFill>
              </a:rPr>
              <a:t>In the letters, which set the stage for the novel, Robert Walton says he has been deeply affected by the narrative poem </a:t>
            </a:r>
            <a:r>
              <a:rPr lang="en-US" sz="3800" i="1" dirty="0" smtClean="0">
                <a:solidFill>
                  <a:schemeClr val="bg1"/>
                </a:solidFill>
              </a:rPr>
              <a:t>The Rime of the Ancient Mariner, written by Samuel Taylor Coleridge, a leading poet of the </a:t>
            </a:r>
            <a:r>
              <a:rPr lang="en-US" sz="3800" dirty="0" smtClean="0">
                <a:solidFill>
                  <a:schemeClr val="bg1"/>
                </a:solidFill>
              </a:rPr>
              <a:t>Romantic era. </a:t>
            </a:r>
          </a:p>
          <a:p>
            <a:pPr marL="438912" indent="-320040" fontAlgn="auto">
              <a:spcBef>
                <a:spcPts val="0"/>
              </a:spcBef>
              <a:spcAft>
                <a:spcPts val="0"/>
              </a:spcAft>
              <a:buFont typeface="Wingdings 2"/>
              <a:buChar char=""/>
              <a:defRPr/>
            </a:pPr>
            <a:endParaRPr lang="en-US" sz="3800" dirty="0" smtClean="0">
              <a:solidFill>
                <a:schemeClr val="bg1"/>
              </a:solidFill>
            </a:endParaRPr>
          </a:p>
          <a:p>
            <a:pPr marL="438912" indent="-320040" fontAlgn="auto">
              <a:spcBef>
                <a:spcPts val="0"/>
              </a:spcBef>
              <a:spcAft>
                <a:spcPts val="0"/>
              </a:spcAft>
              <a:buFont typeface="Wingdings 2"/>
              <a:buChar char=""/>
              <a:defRPr/>
            </a:pPr>
            <a:r>
              <a:rPr lang="en-US" sz="3800" dirty="0" smtClean="0">
                <a:solidFill>
                  <a:schemeClr val="bg1"/>
                </a:solidFill>
              </a:rPr>
              <a:t>In the poem, an old sailor, or mariner, tells the story of a horrific sea voyage that changed his life. Sailing in stormy seas near the South Pole, the mariner’s ship is surrounded by ice. When the crewmen spot an albatross, a huge seagull-like bird, flying through the fog, the ice splits open, freeing the ship. Then, unexpectedly, the mariner shoots the albatross. After this act of cruelty, the ship is cursed. Driven north, it becomes stranded in a hot, windless sea. All of the crew except the mariner die. Ever since, the remorseful mariner has traveled the world to tell his story and to teach others to revere God’s creatures.</a:t>
            </a:r>
            <a:endParaRPr lang="en-US" sz="3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fontAlgn="auto">
              <a:spcAft>
                <a:spcPts val="0"/>
              </a:spcAft>
              <a:defRPr/>
            </a:pPr>
            <a:r>
              <a:rPr lang="en-GB" dirty="0" smtClean="0">
                <a:solidFill>
                  <a:schemeClr val="accent1">
                    <a:satMod val="150000"/>
                  </a:schemeClr>
                </a:solidFill>
              </a:rPr>
              <a:t>Literary term: Allusion</a:t>
            </a:r>
            <a:endParaRPr lang="en-US" dirty="0">
              <a:solidFill>
                <a:schemeClr val="accent1">
                  <a:satMod val="150000"/>
                </a:schemeClr>
              </a:solidFill>
            </a:endParaRPr>
          </a:p>
        </p:txBody>
      </p:sp>
      <p:sp>
        <p:nvSpPr>
          <p:cNvPr id="3" name="Tartalom helye 2"/>
          <p:cNvSpPr>
            <a:spLocks noGrp="1"/>
          </p:cNvSpPr>
          <p:nvPr>
            <p:ph idx="1"/>
          </p:nvPr>
        </p:nvSpPr>
        <p:spPr/>
        <p:txBody>
          <a:bodyPr rtlCol="0">
            <a:normAutofit lnSpcReduction="10000"/>
          </a:bodyPr>
          <a:lstStyle/>
          <a:p>
            <a:pPr marL="438912" indent="-320040" fontAlgn="auto">
              <a:spcBef>
                <a:spcPts val="0"/>
              </a:spcBef>
              <a:spcAft>
                <a:spcPts val="0"/>
              </a:spcAft>
              <a:buFont typeface="Wingdings 2"/>
              <a:buChar char=""/>
              <a:defRPr/>
            </a:pPr>
            <a:r>
              <a:rPr lang="en-US" dirty="0" smtClean="0">
                <a:solidFill>
                  <a:schemeClr val="bg1"/>
                </a:solidFill>
              </a:rPr>
              <a:t>Walton’s comments about “The Ancient Mariner” are examples of allusion. An </a:t>
            </a:r>
            <a:r>
              <a:rPr lang="en-US" b="1" dirty="0" smtClean="0">
                <a:solidFill>
                  <a:schemeClr val="bg1"/>
                </a:solidFill>
              </a:rPr>
              <a:t>allusion </a:t>
            </a:r>
            <a:r>
              <a:rPr lang="en-US" dirty="0" smtClean="0">
                <a:solidFill>
                  <a:schemeClr val="bg1"/>
                </a:solidFill>
              </a:rPr>
              <a:t>is a reference in a written work to something from history, art, religion, myth, or another work of literature. Writers use allusions to give readers additional insights about what is happening in the story and why. Shelley makes frequent use of literary allusions in </a:t>
            </a:r>
            <a:r>
              <a:rPr lang="en-US" i="1" dirty="0" smtClean="0">
                <a:solidFill>
                  <a:schemeClr val="bg1"/>
                </a:solidFill>
              </a:rPr>
              <a:t>Frankenstein.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pPr fontAlgn="auto">
              <a:spcAft>
                <a:spcPts val="0"/>
              </a:spcAft>
              <a:defRPr/>
            </a:pPr>
            <a:r>
              <a:rPr lang="en-GB" dirty="0" smtClean="0">
                <a:solidFill>
                  <a:schemeClr val="accent1">
                    <a:satMod val="150000"/>
                  </a:schemeClr>
                </a:solidFill>
              </a:rPr>
              <a:t>Frankenstein: Letters 1-4</a:t>
            </a:r>
            <a:endParaRPr lang="en-US" dirty="0">
              <a:solidFill>
                <a:schemeClr val="accent1">
                  <a:satMod val="150000"/>
                </a:schemeClr>
              </a:solidFill>
            </a:endParaRPr>
          </a:p>
        </p:txBody>
      </p:sp>
      <p:graphicFrame>
        <p:nvGraphicFramePr>
          <p:cNvPr id="9" name="Tartalom helye 8"/>
          <p:cNvGraphicFramePr>
            <a:graphicFrameLocks noGrp="1"/>
          </p:cNvGraphicFramePr>
          <p:nvPr>
            <p:ph idx="1"/>
          </p:nvPr>
        </p:nvGraphicFramePr>
        <p:xfrm>
          <a:off x="2700338" y="1743075"/>
          <a:ext cx="6241008" cy="4926285"/>
        </p:xfrm>
        <a:graphic>
          <a:graphicData uri="http://schemas.openxmlformats.org/drawingml/2006/table">
            <a:tbl>
              <a:tblPr firstRow="1" bandRow="1">
                <a:tableStyleId>{5C22544A-7EE6-4342-B048-85BDC9FD1C3A}</a:tableStyleId>
              </a:tblPr>
              <a:tblGrid>
                <a:gridCol w="2080336"/>
                <a:gridCol w="2080336"/>
                <a:gridCol w="2080336"/>
              </a:tblGrid>
              <a:tr h="985257">
                <a:tc>
                  <a:txBody>
                    <a:bodyPr/>
                    <a:lstStyle/>
                    <a:p>
                      <a:endParaRPr lang="en-US" dirty="0"/>
                    </a:p>
                  </a:txBody>
                  <a:tcPr/>
                </a:tc>
                <a:tc>
                  <a:txBody>
                    <a:bodyPr/>
                    <a:lstStyle/>
                    <a:p>
                      <a:r>
                        <a:rPr lang="en-GB" dirty="0" smtClean="0"/>
                        <a:t>Walton</a:t>
                      </a:r>
                    </a:p>
                    <a:p>
                      <a:endParaRPr lang="en-US" dirty="0"/>
                    </a:p>
                  </a:txBody>
                  <a:tcPr/>
                </a:tc>
                <a:tc>
                  <a:txBody>
                    <a:bodyPr/>
                    <a:lstStyle/>
                    <a:p>
                      <a:r>
                        <a:rPr lang="en-GB" dirty="0" smtClean="0"/>
                        <a:t>The stranger</a:t>
                      </a:r>
                      <a:endParaRPr lang="en-US" dirty="0"/>
                    </a:p>
                  </a:txBody>
                  <a:tcPr/>
                </a:tc>
              </a:tr>
              <a:tr h="985257">
                <a:tc>
                  <a:txBody>
                    <a:bodyPr/>
                    <a:lstStyle/>
                    <a:p>
                      <a:r>
                        <a:rPr lang="en-GB" dirty="0" smtClean="0"/>
                        <a:t>Situation</a:t>
                      </a:r>
                      <a:endParaRPr lang="en-US" dirty="0"/>
                    </a:p>
                  </a:txBody>
                  <a:tcPr/>
                </a:tc>
                <a:tc>
                  <a:txBody>
                    <a:bodyPr/>
                    <a:lstStyle/>
                    <a:p>
                      <a:r>
                        <a:rPr kumimoji="0" lang="en-US" sz="1400" i="1" kern="1200" baseline="0" dirty="0" smtClean="0">
                          <a:solidFill>
                            <a:schemeClr val="dk1"/>
                          </a:solidFill>
                          <a:latin typeface="Comic Sans MS" pitchFamily="66" charset="0"/>
                          <a:ea typeface="+mn-ea"/>
                          <a:cs typeface="+mn-cs"/>
                        </a:rPr>
                        <a:t>is searching for the source</a:t>
                      </a:r>
                    </a:p>
                    <a:p>
                      <a:r>
                        <a:rPr kumimoji="0" lang="en-US" sz="1400" i="1" kern="1200" baseline="0" dirty="0" smtClean="0">
                          <a:solidFill>
                            <a:schemeClr val="dk1"/>
                          </a:solidFill>
                          <a:latin typeface="Comic Sans MS" pitchFamily="66" charset="0"/>
                          <a:ea typeface="+mn-ea"/>
                          <a:cs typeface="+mn-cs"/>
                        </a:rPr>
                        <a:t>of magnetism in the polar regions</a:t>
                      </a:r>
                      <a:endParaRPr lang="en-US" sz="1400" i="1" dirty="0">
                        <a:latin typeface="Comic Sans MS" pitchFamily="66" charset="0"/>
                      </a:endParaRPr>
                    </a:p>
                  </a:txBody>
                  <a:tcPr/>
                </a:tc>
                <a:tc>
                  <a:txBody>
                    <a:bodyPr/>
                    <a:lstStyle/>
                    <a:p>
                      <a:endParaRPr lang="en-US" dirty="0"/>
                    </a:p>
                  </a:txBody>
                  <a:tcPr/>
                </a:tc>
              </a:tr>
              <a:tr h="985257">
                <a:tc>
                  <a:txBody>
                    <a:bodyPr/>
                    <a:lstStyle/>
                    <a:p>
                      <a:r>
                        <a:rPr lang="en-GB" dirty="0" smtClean="0"/>
                        <a:t>Goals</a:t>
                      </a:r>
                      <a:endParaRPr lang="en-US" dirty="0"/>
                    </a:p>
                  </a:txBody>
                  <a:tcPr/>
                </a:tc>
                <a:tc>
                  <a:txBody>
                    <a:bodyPr/>
                    <a:lstStyle/>
                    <a:p>
                      <a:endParaRPr lang="en-US"/>
                    </a:p>
                  </a:txBody>
                  <a:tcPr/>
                </a:tc>
                <a:tc>
                  <a:txBody>
                    <a:bodyPr/>
                    <a:lstStyle/>
                    <a:p>
                      <a:endParaRPr lang="en-US"/>
                    </a:p>
                  </a:txBody>
                  <a:tcPr/>
                </a:tc>
              </a:tr>
              <a:tr h="985257">
                <a:tc>
                  <a:txBody>
                    <a:bodyPr/>
                    <a:lstStyle/>
                    <a:p>
                      <a:r>
                        <a:rPr lang="en-GB" dirty="0" smtClean="0"/>
                        <a:t>Personal qualities</a:t>
                      </a:r>
                      <a:endParaRPr lang="en-US" dirty="0"/>
                    </a:p>
                  </a:txBody>
                  <a:tcPr/>
                </a:tc>
                <a:tc>
                  <a:txBody>
                    <a:bodyPr/>
                    <a:lstStyle/>
                    <a:p>
                      <a:endParaRPr lang="en-US"/>
                    </a:p>
                  </a:txBody>
                  <a:tcPr/>
                </a:tc>
                <a:tc>
                  <a:txBody>
                    <a:bodyPr/>
                    <a:lstStyle/>
                    <a:p>
                      <a:endParaRPr lang="en-US"/>
                    </a:p>
                  </a:txBody>
                  <a:tcPr/>
                </a:tc>
              </a:tr>
              <a:tr h="985257">
                <a:tc>
                  <a:txBody>
                    <a:bodyPr/>
                    <a:lstStyle/>
                    <a:p>
                      <a:r>
                        <a:rPr lang="en-GB" dirty="0" smtClean="0"/>
                        <a:t>Attitude</a:t>
                      </a:r>
                      <a:endParaRPr lang="en-US" dirty="0"/>
                    </a:p>
                  </a:txBody>
                  <a:tcPr/>
                </a:tc>
                <a:tc>
                  <a:txBody>
                    <a:bodyPr/>
                    <a:lstStyle/>
                    <a:p>
                      <a:endParaRPr lang="en-US"/>
                    </a:p>
                  </a:txBody>
                  <a:tcPr/>
                </a:tc>
                <a:tc>
                  <a:txBody>
                    <a:bodyPr/>
                    <a:lstStyle/>
                    <a:p>
                      <a:endParaRPr lang="en-US" dirty="0"/>
                    </a:p>
                  </a:txBody>
                  <a:tcPr/>
                </a:tc>
              </a:tr>
            </a:tbl>
          </a:graphicData>
        </a:graphic>
      </p:graphicFrame>
      <p:sp>
        <p:nvSpPr>
          <p:cNvPr id="6" name="Szöveg helye 5"/>
          <p:cNvSpPr>
            <a:spLocks noGrp="1"/>
          </p:cNvSpPr>
          <p:nvPr>
            <p:ph type="body" sz="half" idx="2"/>
          </p:nvPr>
        </p:nvSpPr>
        <p:spPr>
          <a:xfrm>
            <a:off x="168275" y="1730375"/>
            <a:ext cx="2468563" cy="4572000"/>
          </a:xfrm>
        </p:spPr>
        <p:txBody>
          <a:bodyPr rtlCol="0">
            <a:normAutofit lnSpcReduction="10000"/>
          </a:bodyPr>
          <a:lstStyle/>
          <a:p>
            <a:pPr fontAlgn="auto">
              <a:spcBef>
                <a:spcPts val="0"/>
              </a:spcBef>
              <a:spcAft>
                <a:spcPts val="0"/>
              </a:spcAft>
              <a:buFont typeface="Wingdings 2"/>
              <a:buNone/>
              <a:defRPr/>
            </a:pPr>
            <a:r>
              <a:rPr lang="en-US" sz="1600" b="1" dirty="0" smtClean="0"/>
              <a:t>Vocabulary</a:t>
            </a:r>
          </a:p>
          <a:p>
            <a:pPr fontAlgn="auto">
              <a:spcBef>
                <a:spcPts val="0"/>
              </a:spcBef>
              <a:spcAft>
                <a:spcPts val="0"/>
              </a:spcAft>
              <a:buFont typeface="Wingdings 2"/>
              <a:buNone/>
              <a:defRPr/>
            </a:pPr>
            <a:endParaRPr lang="en-US" dirty="0" smtClean="0"/>
          </a:p>
          <a:p>
            <a:pPr fontAlgn="auto">
              <a:spcBef>
                <a:spcPts val="0"/>
              </a:spcBef>
              <a:spcAft>
                <a:spcPts val="0"/>
              </a:spcAft>
              <a:buFont typeface="Arial" pitchFamily="34" charset="0"/>
              <a:buChar char="•"/>
              <a:defRPr/>
            </a:pPr>
            <a:r>
              <a:rPr lang="en-US" sz="1800" b="1" i="1" dirty="0" smtClean="0">
                <a:solidFill>
                  <a:srgbClr val="FFC000"/>
                </a:solidFill>
              </a:rPr>
              <a:t>ardent</a:t>
            </a:r>
            <a:r>
              <a:rPr lang="en-US" sz="1800" dirty="0" smtClean="0"/>
              <a:t> </a:t>
            </a:r>
            <a:r>
              <a:rPr lang="en-US" sz="1800" i="1" dirty="0" smtClean="0"/>
              <a:t>adj. </a:t>
            </a:r>
            <a:r>
              <a:rPr lang="en-US" sz="1800" dirty="0" smtClean="0"/>
              <a:t>passionate</a:t>
            </a:r>
          </a:p>
          <a:p>
            <a:pPr fontAlgn="auto">
              <a:spcBef>
                <a:spcPts val="0"/>
              </a:spcBef>
              <a:spcAft>
                <a:spcPts val="0"/>
              </a:spcAft>
              <a:buFont typeface="Arial" pitchFamily="34" charset="0"/>
              <a:buChar char="•"/>
              <a:defRPr/>
            </a:pPr>
            <a:r>
              <a:rPr lang="en-US" sz="1800" b="1" i="1" dirty="0" smtClean="0">
                <a:solidFill>
                  <a:srgbClr val="FFC000"/>
                </a:solidFill>
              </a:rPr>
              <a:t>countenance</a:t>
            </a:r>
            <a:r>
              <a:rPr lang="en-US" sz="1800" dirty="0" smtClean="0">
                <a:solidFill>
                  <a:srgbClr val="FFC000"/>
                </a:solidFill>
              </a:rPr>
              <a:t> </a:t>
            </a:r>
            <a:r>
              <a:rPr lang="en-US" sz="1800" i="1" dirty="0" smtClean="0"/>
              <a:t>n. </a:t>
            </a:r>
            <a:r>
              <a:rPr lang="en-US" sz="1800" dirty="0" smtClean="0"/>
              <a:t>face; expression</a:t>
            </a:r>
          </a:p>
          <a:p>
            <a:pPr fontAlgn="auto">
              <a:spcBef>
                <a:spcPts val="0"/>
              </a:spcBef>
              <a:spcAft>
                <a:spcPts val="0"/>
              </a:spcAft>
              <a:buFont typeface="Arial" pitchFamily="34" charset="0"/>
              <a:buChar char="•"/>
              <a:defRPr/>
            </a:pPr>
            <a:r>
              <a:rPr lang="en-US" sz="1800" b="1" i="1" dirty="0" smtClean="0">
                <a:solidFill>
                  <a:srgbClr val="FFC000"/>
                </a:solidFill>
              </a:rPr>
              <a:t>dauntless</a:t>
            </a:r>
            <a:r>
              <a:rPr lang="en-US" sz="1800" dirty="0" smtClean="0"/>
              <a:t> </a:t>
            </a:r>
            <a:r>
              <a:rPr lang="en-US" sz="1800" i="1" dirty="0" smtClean="0"/>
              <a:t>adj. </a:t>
            </a:r>
            <a:r>
              <a:rPr lang="en-US" sz="1800" dirty="0" smtClean="0"/>
              <a:t>fearless</a:t>
            </a:r>
          </a:p>
          <a:p>
            <a:pPr fontAlgn="auto">
              <a:spcBef>
                <a:spcPts val="0"/>
              </a:spcBef>
              <a:spcAft>
                <a:spcPts val="0"/>
              </a:spcAft>
              <a:buFont typeface="Arial" pitchFamily="34" charset="0"/>
              <a:buChar char="•"/>
              <a:defRPr/>
            </a:pPr>
            <a:r>
              <a:rPr lang="en-US" sz="1800" b="1" i="1" dirty="0" smtClean="0">
                <a:solidFill>
                  <a:srgbClr val="FFC000"/>
                </a:solidFill>
              </a:rPr>
              <a:t>harrowing</a:t>
            </a:r>
            <a:r>
              <a:rPr lang="en-US" sz="1800" dirty="0" smtClean="0"/>
              <a:t> </a:t>
            </a:r>
            <a:r>
              <a:rPr lang="en-US" sz="1800" i="1" dirty="0" smtClean="0"/>
              <a:t>adj. </a:t>
            </a:r>
            <a:r>
              <a:rPr lang="en-US" sz="1800" dirty="0" smtClean="0"/>
              <a:t>extremely distressing</a:t>
            </a:r>
          </a:p>
          <a:p>
            <a:pPr fontAlgn="auto">
              <a:spcBef>
                <a:spcPts val="0"/>
              </a:spcBef>
              <a:spcAft>
                <a:spcPts val="0"/>
              </a:spcAft>
              <a:buFont typeface="Arial" pitchFamily="34" charset="0"/>
              <a:buChar char="•"/>
              <a:defRPr/>
            </a:pPr>
            <a:r>
              <a:rPr lang="en-US" sz="1800" b="1" i="1" dirty="0" smtClean="0">
                <a:solidFill>
                  <a:srgbClr val="FFC000"/>
                </a:solidFill>
              </a:rPr>
              <a:t>irrevocably</a:t>
            </a:r>
            <a:r>
              <a:rPr lang="en-US" sz="1800" dirty="0" smtClean="0"/>
              <a:t> </a:t>
            </a:r>
            <a:r>
              <a:rPr lang="en-US" sz="1800" i="1" dirty="0" smtClean="0"/>
              <a:t>adv. </a:t>
            </a:r>
            <a:r>
              <a:rPr lang="en-US" sz="1800" dirty="0" smtClean="0"/>
              <a:t>in a way impossible to change</a:t>
            </a:r>
          </a:p>
          <a:p>
            <a:pPr fontAlgn="auto">
              <a:spcBef>
                <a:spcPts val="0"/>
              </a:spcBef>
              <a:spcAft>
                <a:spcPts val="0"/>
              </a:spcAft>
              <a:buFont typeface="Arial" pitchFamily="34" charset="0"/>
              <a:buChar char="•"/>
              <a:defRPr/>
            </a:pPr>
            <a:r>
              <a:rPr lang="en-US" sz="1800" b="1" i="1" dirty="0" smtClean="0">
                <a:solidFill>
                  <a:srgbClr val="FFC000"/>
                </a:solidFill>
              </a:rPr>
              <a:t>mariner</a:t>
            </a:r>
            <a:r>
              <a:rPr lang="en-US" sz="1800" dirty="0" smtClean="0">
                <a:solidFill>
                  <a:srgbClr val="FFC000"/>
                </a:solidFill>
              </a:rPr>
              <a:t> </a:t>
            </a:r>
            <a:r>
              <a:rPr lang="en-US" sz="1800" i="1" dirty="0" smtClean="0"/>
              <a:t>n</a:t>
            </a:r>
            <a:r>
              <a:rPr lang="en-US" sz="1800" dirty="0" smtClean="0"/>
              <a:t>. navigator of a ship</a:t>
            </a:r>
          </a:p>
          <a:p>
            <a:pPr fontAlgn="auto">
              <a:spcBef>
                <a:spcPts val="0"/>
              </a:spcBef>
              <a:spcAft>
                <a:spcPts val="0"/>
              </a:spcAft>
              <a:buFont typeface="Arial" pitchFamily="34" charset="0"/>
              <a:buChar char="•"/>
              <a:defRPr/>
            </a:pPr>
            <a:r>
              <a:rPr lang="en-US" sz="1800" b="1" i="1" dirty="0" smtClean="0">
                <a:solidFill>
                  <a:srgbClr val="FFC000"/>
                </a:solidFill>
              </a:rPr>
              <a:t>perseverance</a:t>
            </a:r>
            <a:r>
              <a:rPr lang="en-US" sz="1800" b="1" i="1" dirty="0" smtClean="0"/>
              <a:t> </a:t>
            </a:r>
            <a:r>
              <a:rPr lang="en-US" sz="1800" i="1" dirty="0" smtClean="0"/>
              <a:t>n. </a:t>
            </a:r>
            <a:r>
              <a:rPr lang="en-US" sz="1800" dirty="0" smtClean="0"/>
              <a:t>steady persistence</a:t>
            </a:r>
          </a:p>
          <a:p>
            <a:pPr fontAlgn="auto">
              <a:spcBef>
                <a:spcPts val="0"/>
              </a:spcBef>
              <a:spcAft>
                <a:spcPts val="0"/>
              </a:spcAft>
              <a:buFont typeface="Arial" pitchFamily="34" charset="0"/>
              <a:buChar char="•"/>
              <a:defRPr/>
            </a:pPr>
            <a:endParaRPr lang="en-US" sz="1800" dirty="0"/>
          </a:p>
        </p:txBody>
      </p:sp>
      <p:sp>
        <p:nvSpPr>
          <p:cNvPr id="36893" name="Szövegdoboz 9"/>
          <p:cNvSpPr txBox="1">
            <a:spLocks noChangeArrowheads="1"/>
          </p:cNvSpPr>
          <p:nvPr/>
        </p:nvSpPr>
        <p:spPr bwMode="auto">
          <a:xfrm>
            <a:off x="3132138" y="260350"/>
            <a:ext cx="5543550" cy="369888"/>
          </a:xfrm>
          <a:prstGeom prst="rect">
            <a:avLst/>
          </a:prstGeom>
          <a:noFill/>
          <a:ln w="9525">
            <a:noFill/>
            <a:miter lim="800000"/>
            <a:headEnd/>
            <a:tailEnd/>
          </a:ln>
        </p:spPr>
        <p:txBody>
          <a:bodyPr>
            <a:spAutoFit/>
          </a:bodyPr>
          <a:lstStyle/>
          <a:p>
            <a:r>
              <a:rPr lang="en-GB" b="1">
                <a:latin typeface="Century Gothic" pitchFamily="34" charset="0"/>
              </a:rPr>
              <a:t>Character comparison</a:t>
            </a:r>
            <a:endParaRPr lang="en-US" b="1">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pPr fontAlgn="auto">
              <a:spcAft>
                <a:spcPts val="0"/>
              </a:spcAft>
              <a:defRPr/>
            </a:pPr>
            <a:r>
              <a:rPr lang="en-GB" dirty="0" smtClean="0">
                <a:solidFill>
                  <a:schemeClr val="accent1">
                    <a:satMod val="150000"/>
                  </a:schemeClr>
                </a:solidFill>
              </a:rPr>
              <a:t>Questions on Letters 1-4</a:t>
            </a:r>
            <a:endParaRPr lang="en-US" dirty="0">
              <a:solidFill>
                <a:schemeClr val="accent1">
                  <a:satMod val="150000"/>
                </a:schemeClr>
              </a:solidFill>
            </a:endParaRPr>
          </a:p>
        </p:txBody>
      </p:sp>
      <p:sp>
        <p:nvSpPr>
          <p:cNvPr id="6" name="Tartalom helye 5"/>
          <p:cNvSpPr>
            <a:spLocks noGrp="1"/>
          </p:cNvSpPr>
          <p:nvPr>
            <p:ph idx="1"/>
          </p:nvPr>
        </p:nvSpPr>
        <p:spPr>
          <a:xfrm>
            <a:off x="250825" y="1774825"/>
            <a:ext cx="8642350" cy="4894263"/>
          </a:xfrm>
        </p:spPr>
        <p:txBody>
          <a:bodyPr rtlCol="0">
            <a:normAutofit lnSpcReduction="10000"/>
          </a:bodyPr>
          <a:lstStyle/>
          <a:p>
            <a:pPr marL="438912" indent="-320040" fontAlgn="auto">
              <a:spcBef>
                <a:spcPts val="0"/>
              </a:spcBef>
              <a:spcAft>
                <a:spcPts val="0"/>
              </a:spcAft>
              <a:buFont typeface="Wingdings 2"/>
              <a:buChar char=""/>
              <a:defRPr/>
            </a:pPr>
            <a:r>
              <a:rPr lang="en-US" sz="2000" b="1" dirty="0" smtClean="0"/>
              <a:t>1. Is Walton a reliable narrator? Why or why not?</a:t>
            </a:r>
          </a:p>
          <a:p>
            <a:pPr marL="438912" indent="-320040" fontAlgn="auto">
              <a:spcBef>
                <a:spcPts val="0"/>
              </a:spcBef>
              <a:spcAft>
                <a:spcPts val="0"/>
              </a:spcAft>
              <a:buFont typeface="Wingdings 2"/>
              <a:buChar char=""/>
              <a:defRPr/>
            </a:pPr>
            <a:endParaRPr lang="en-US" sz="2000" b="1" dirty="0" smtClean="0"/>
          </a:p>
          <a:p>
            <a:pPr marL="438912" indent="-320040" fontAlgn="auto">
              <a:spcBef>
                <a:spcPts val="0"/>
              </a:spcBef>
              <a:spcAft>
                <a:spcPts val="0"/>
              </a:spcAft>
              <a:buFont typeface="Wingdings 2"/>
              <a:buChar char=""/>
              <a:defRPr/>
            </a:pPr>
            <a:r>
              <a:rPr lang="en-US" sz="2000" b="1" dirty="0" smtClean="0"/>
              <a:t>2. Is Walton’s goal to “confer on all mankind . . . a passage near the pole” noble or overly ambitious?</a:t>
            </a:r>
          </a:p>
          <a:p>
            <a:pPr marL="438912" indent="-320040" fontAlgn="auto">
              <a:spcBef>
                <a:spcPts val="0"/>
              </a:spcBef>
              <a:spcAft>
                <a:spcPts val="0"/>
              </a:spcAft>
              <a:buFont typeface="Wingdings 2"/>
              <a:buChar char=""/>
              <a:defRPr/>
            </a:pPr>
            <a:endParaRPr lang="en-US" sz="2000" b="1" dirty="0" smtClean="0"/>
          </a:p>
          <a:p>
            <a:pPr marL="438912" indent="-320040" fontAlgn="auto">
              <a:spcBef>
                <a:spcPts val="0"/>
              </a:spcBef>
              <a:spcAft>
                <a:spcPts val="0"/>
              </a:spcAft>
              <a:buFont typeface="Wingdings 2"/>
              <a:buChar char=""/>
              <a:defRPr/>
            </a:pPr>
            <a:r>
              <a:rPr lang="en-US" sz="2000" b="1" dirty="0" smtClean="0"/>
              <a:t>3. How does Robert’s desire for a friend affect his relationship with Dr. Frankenstein? How might this relationship affect the reader’s trust in Walton as a reliable narrator?</a:t>
            </a:r>
          </a:p>
          <a:p>
            <a:pPr marL="438912" indent="-320040" fontAlgn="auto">
              <a:spcBef>
                <a:spcPts val="0"/>
              </a:spcBef>
              <a:spcAft>
                <a:spcPts val="0"/>
              </a:spcAft>
              <a:buFont typeface="Wingdings 2"/>
              <a:buChar char=""/>
              <a:defRPr/>
            </a:pPr>
            <a:endParaRPr lang="en-US" sz="2000" b="1" dirty="0" smtClean="0"/>
          </a:p>
          <a:p>
            <a:pPr marL="438912" indent="-320040" fontAlgn="auto">
              <a:spcBef>
                <a:spcPts val="0"/>
              </a:spcBef>
              <a:spcAft>
                <a:spcPts val="0"/>
              </a:spcAft>
              <a:buFont typeface="Wingdings 2"/>
              <a:buChar char=""/>
              <a:defRPr/>
            </a:pPr>
            <a:r>
              <a:rPr lang="en-US" sz="2000" b="1" dirty="0" smtClean="0"/>
              <a:t>4. Why is the poem </a:t>
            </a:r>
            <a:r>
              <a:rPr lang="en-US" sz="2000" b="1" i="1" dirty="0" smtClean="0"/>
              <a:t>The Ancient Mariner </a:t>
            </a:r>
            <a:r>
              <a:rPr lang="en-US" sz="2000" b="1" dirty="0" smtClean="0"/>
              <a:t>important to Walton? How is the stranger similar to the ancient mariner? What mood does Shelley create by alluding to this poem?</a:t>
            </a:r>
          </a:p>
          <a:p>
            <a:pPr marL="438912" indent="-320040" fontAlgn="auto">
              <a:spcBef>
                <a:spcPts val="0"/>
              </a:spcBef>
              <a:spcAft>
                <a:spcPts val="0"/>
              </a:spcAft>
              <a:buFont typeface="Wingdings 2"/>
              <a:buChar char=""/>
              <a:defRPr/>
            </a:pPr>
            <a:endParaRPr lang="en-US" sz="2000" b="1" dirty="0" smtClean="0"/>
          </a:p>
          <a:p>
            <a:pPr marL="438912" indent="-320040" fontAlgn="auto">
              <a:spcBef>
                <a:spcPts val="0"/>
              </a:spcBef>
              <a:spcAft>
                <a:spcPts val="0"/>
              </a:spcAft>
              <a:buFont typeface="Wingdings 2"/>
              <a:buChar char=""/>
              <a:defRPr/>
            </a:pPr>
            <a:r>
              <a:rPr lang="en-US" sz="2000" b="1" dirty="0" smtClean="0"/>
              <a:t>5. Walton has a thirst for knowledge, as the stranger once did. What details suggest that both are willing to make sacrifices in the search for knowledge? Do they seem unusual in this respect?</a:t>
            </a:r>
          </a:p>
          <a:p>
            <a:pPr marL="438912" indent="-320040" fontAlgn="auto">
              <a:spcBef>
                <a:spcPts val="0"/>
              </a:spcBef>
              <a:spcAft>
                <a:spcPts val="0"/>
              </a:spcAft>
              <a:buFont typeface="Wingdings 2"/>
              <a:buChar char=""/>
              <a:defRPr/>
            </a:pPr>
            <a:endParaRPr lang="en-US" sz="1600" dirty="0" smtClean="0"/>
          </a:p>
          <a:p>
            <a:pPr marL="438912" indent="-320040" fontAlgn="auto">
              <a:spcBef>
                <a:spcPts val="0"/>
              </a:spcBef>
              <a:spcAft>
                <a:spcPts val="0"/>
              </a:spcAft>
              <a:buFont typeface="Wingdings 2"/>
              <a:buChar char=""/>
              <a:defRPr/>
            </a:pPr>
            <a:endParaRPr lang="en-US" sz="1600" dirty="0" smtClean="0"/>
          </a:p>
          <a:p>
            <a:pPr marL="633222" indent="-514350" fontAlgn="auto">
              <a:spcBef>
                <a:spcPts val="0"/>
              </a:spcBef>
              <a:spcAft>
                <a:spcPts val="0"/>
              </a:spcAft>
              <a:buFont typeface="Wingdings 2"/>
              <a:buNone/>
              <a:defRPr/>
            </a:pPr>
            <a:endParaRPr lang="en-US" sz="1600" dirty="0" smtClean="0"/>
          </a:p>
          <a:p>
            <a:pPr marL="438912" indent="-320040" fontAlgn="auto">
              <a:spcBef>
                <a:spcPts val="0"/>
              </a:spcBef>
              <a:spcAft>
                <a:spcPts val="0"/>
              </a:spcAft>
              <a:buFont typeface="Wingdings 2"/>
              <a:buChar char=""/>
              <a:defRPr/>
            </a:pP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Chapters 1-10</a:t>
            </a:r>
            <a:endParaRPr lang="en-US" dirty="0">
              <a:solidFill>
                <a:schemeClr val="accent1">
                  <a:satMod val="150000"/>
                </a:schemeClr>
              </a:solidFill>
            </a:endParaRPr>
          </a:p>
        </p:txBody>
      </p:sp>
      <p:sp>
        <p:nvSpPr>
          <p:cNvPr id="4" name="Tartalom helye 3"/>
          <p:cNvSpPr>
            <a:spLocks noGrp="1"/>
          </p:cNvSpPr>
          <p:nvPr>
            <p:ph sz="half" idx="1"/>
          </p:nvPr>
        </p:nvSpPr>
        <p:spPr>
          <a:xfrm>
            <a:off x="457200" y="1773238"/>
            <a:ext cx="3251200" cy="4624387"/>
          </a:xfrm>
        </p:spPr>
        <p:txBody>
          <a:bodyPr rtlCol="0">
            <a:normAutofit fontScale="47500" lnSpcReduction="20000"/>
          </a:bodyPr>
          <a:lstStyle/>
          <a:p>
            <a:pPr marL="438912" indent="-320040" fontAlgn="auto">
              <a:spcBef>
                <a:spcPts val="0"/>
              </a:spcBef>
              <a:spcAft>
                <a:spcPts val="0"/>
              </a:spcAft>
              <a:buFont typeface="Wingdings 2"/>
              <a:buNone/>
              <a:defRPr/>
            </a:pPr>
            <a:r>
              <a:rPr lang="en-US" sz="3800" b="1" dirty="0" smtClean="0"/>
              <a:t>Vocabulary</a:t>
            </a:r>
          </a:p>
          <a:p>
            <a:pPr marL="438912" indent="-320040" fontAlgn="auto">
              <a:spcBef>
                <a:spcPts val="0"/>
              </a:spcBef>
              <a:spcAft>
                <a:spcPts val="0"/>
              </a:spcAft>
              <a:buFont typeface="Wingdings 2"/>
              <a:buChar char=""/>
              <a:defRPr/>
            </a:pPr>
            <a:endParaRPr lang="en-US" sz="3800" b="1" dirty="0" smtClean="0"/>
          </a:p>
          <a:p>
            <a:pPr marL="438912" indent="-320040" fontAlgn="auto">
              <a:spcBef>
                <a:spcPts val="0"/>
              </a:spcBef>
              <a:spcAft>
                <a:spcPts val="0"/>
              </a:spcAft>
              <a:buFont typeface="Wingdings 2"/>
              <a:buChar char=""/>
              <a:defRPr/>
            </a:pPr>
            <a:r>
              <a:rPr lang="en-US" sz="3800" b="1" i="1" dirty="0" smtClean="0">
                <a:solidFill>
                  <a:srgbClr val="FFC000"/>
                </a:solidFill>
              </a:rPr>
              <a:t>benevolent </a:t>
            </a:r>
            <a:r>
              <a:rPr lang="en-US" sz="3800" i="1" dirty="0" smtClean="0"/>
              <a:t>adj. showing charity</a:t>
            </a:r>
          </a:p>
          <a:p>
            <a:pPr marL="438912" indent="-320040" fontAlgn="auto">
              <a:spcBef>
                <a:spcPts val="0"/>
              </a:spcBef>
              <a:spcAft>
                <a:spcPts val="0"/>
              </a:spcAft>
              <a:buFont typeface="Wingdings 2"/>
              <a:buChar char=""/>
              <a:defRPr/>
            </a:pPr>
            <a:r>
              <a:rPr lang="en-US" sz="3800" b="1" i="1" dirty="0" smtClean="0">
                <a:solidFill>
                  <a:srgbClr val="FFC000"/>
                </a:solidFill>
              </a:rPr>
              <a:t>commiserate</a:t>
            </a:r>
            <a:r>
              <a:rPr lang="en-US" sz="3800" dirty="0" smtClean="0">
                <a:solidFill>
                  <a:srgbClr val="FFC000"/>
                </a:solidFill>
              </a:rPr>
              <a:t> </a:t>
            </a:r>
            <a:r>
              <a:rPr lang="en-US" sz="3800" i="1" dirty="0" smtClean="0"/>
              <a:t>v. to express sympathy</a:t>
            </a:r>
          </a:p>
          <a:p>
            <a:pPr marL="438912" indent="-320040" fontAlgn="auto">
              <a:spcBef>
                <a:spcPts val="0"/>
              </a:spcBef>
              <a:spcAft>
                <a:spcPts val="0"/>
              </a:spcAft>
              <a:buFont typeface="Wingdings 2"/>
              <a:buChar char=""/>
              <a:defRPr/>
            </a:pPr>
            <a:r>
              <a:rPr lang="en-US" sz="3800" b="1" i="1" dirty="0" smtClean="0">
                <a:solidFill>
                  <a:srgbClr val="FFC000"/>
                </a:solidFill>
              </a:rPr>
              <a:t>consolation</a:t>
            </a:r>
            <a:r>
              <a:rPr lang="en-US" sz="3800" dirty="0" smtClean="0"/>
              <a:t> </a:t>
            </a:r>
            <a:r>
              <a:rPr lang="en-US" sz="3800" i="1" dirty="0" smtClean="0"/>
              <a:t>n. something that eases sorrow or disappointment</a:t>
            </a:r>
          </a:p>
          <a:p>
            <a:pPr marL="438912" indent="-320040" fontAlgn="auto">
              <a:spcBef>
                <a:spcPts val="0"/>
              </a:spcBef>
              <a:spcAft>
                <a:spcPts val="0"/>
              </a:spcAft>
              <a:buFont typeface="Wingdings 2"/>
              <a:buChar char=""/>
              <a:defRPr/>
            </a:pPr>
            <a:r>
              <a:rPr lang="en-US" sz="3800" b="1" i="1" dirty="0" smtClean="0">
                <a:solidFill>
                  <a:srgbClr val="FFC000"/>
                </a:solidFill>
              </a:rPr>
              <a:t>discern</a:t>
            </a:r>
            <a:r>
              <a:rPr lang="en-US" sz="3800" dirty="0" smtClean="0"/>
              <a:t> </a:t>
            </a:r>
            <a:r>
              <a:rPr lang="en-US" sz="3800" i="1" dirty="0" smtClean="0"/>
              <a:t>v. to detect; to perceive</a:t>
            </a:r>
          </a:p>
          <a:p>
            <a:pPr marL="438912" indent="-320040" fontAlgn="auto">
              <a:spcBef>
                <a:spcPts val="0"/>
              </a:spcBef>
              <a:spcAft>
                <a:spcPts val="0"/>
              </a:spcAft>
              <a:buFont typeface="Wingdings 2"/>
              <a:buChar char=""/>
              <a:defRPr/>
            </a:pPr>
            <a:r>
              <a:rPr lang="en-US" sz="3800" b="1" i="1" dirty="0" smtClean="0">
                <a:solidFill>
                  <a:srgbClr val="FFC000"/>
                </a:solidFill>
              </a:rPr>
              <a:t>fiend </a:t>
            </a:r>
            <a:r>
              <a:rPr lang="en-US" sz="3800" i="1" dirty="0" smtClean="0"/>
              <a:t>n. evil spirit; devil</a:t>
            </a:r>
          </a:p>
          <a:p>
            <a:pPr marL="438912" indent="-320040" fontAlgn="auto">
              <a:spcBef>
                <a:spcPts val="0"/>
              </a:spcBef>
              <a:spcAft>
                <a:spcPts val="0"/>
              </a:spcAft>
              <a:buFont typeface="Wingdings 2"/>
              <a:buChar char=""/>
              <a:defRPr/>
            </a:pPr>
            <a:r>
              <a:rPr lang="en-US" sz="3800" b="1" i="1" dirty="0" smtClean="0">
                <a:solidFill>
                  <a:srgbClr val="FFC000"/>
                </a:solidFill>
              </a:rPr>
              <a:t>hideous</a:t>
            </a:r>
            <a:r>
              <a:rPr lang="en-US" sz="3800" dirty="0" smtClean="0"/>
              <a:t> </a:t>
            </a:r>
            <a:r>
              <a:rPr lang="en-US" sz="3800" i="1" dirty="0" smtClean="0"/>
              <a:t>adj. extremely ugly</a:t>
            </a:r>
          </a:p>
          <a:p>
            <a:pPr marL="438912" indent="-320040" fontAlgn="auto">
              <a:spcBef>
                <a:spcPts val="0"/>
              </a:spcBef>
              <a:spcAft>
                <a:spcPts val="0"/>
              </a:spcAft>
              <a:buFont typeface="Wingdings 2"/>
              <a:buChar char=""/>
              <a:defRPr/>
            </a:pPr>
            <a:r>
              <a:rPr lang="en-US" sz="3800" b="1" i="1" dirty="0" smtClean="0">
                <a:solidFill>
                  <a:srgbClr val="FFC000"/>
                </a:solidFill>
              </a:rPr>
              <a:t>omen</a:t>
            </a:r>
            <a:r>
              <a:rPr lang="en-US" sz="3800" dirty="0" smtClean="0"/>
              <a:t> </a:t>
            </a:r>
            <a:r>
              <a:rPr lang="en-US" sz="3800" i="1" dirty="0" smtClean="0"/>
              <a:t>n. a sign of future good or evil</a:t>
            </a:r>
            <a:endParaRPr lang="en-US" sz="3800" dirty="0"/>
          </a:p>
        </p:txBody>
      </p:sp>
      <p:sp>
        <p:nvSpPr>
          <p:cNvPr id="5" name="Tartalom helye 4"/>
          <p:cNvSpPr>
            <a:spLocks noGrp="1"/>
          </p:cNvSpPr>
          <p:nvPr>
            <p:ph sz="half" idx="2"/>
          </p:nvPr>
        </p:nvSpPr>
        <p:spPr>
          <a:xfrm>
            <a:off x="3924300" y="1628775"/>
            <a:ext cx="4762500" cy="4895850"/>
          </a:xfrm>
        </p:spPr>
        <p:txBody>
          <a:bodyPr rtlCol="0">
            <a:normAutofit fontScale="47500" lnSpcReduction="20000"/>
          </a:bodyPr>
          <a:lstStyle/>
          <a:p>
            <a:pPr marL="438912" indent="-320040" fontAlgn="auto">
              <a:spcBef>
                <a:spcPts val="0"/>
              </a:spcBef>
              <a:spcAft>
                <a:spcPts val="0"/>
              </a:spcAft>
              <a:buFont typeface="Wingdings 2"/>
              <a:buChar char=""/>
              <a:defRPr/>
            </a:pPr>
            <a:r>
              <a:rPr lang="en-US" b="1" dirty="0" smtClean="0"/>
              <a:t>BACKGROUND</a:t>
            </a:r>
          </a:p>
          <a:p>
            <a:pPr marL="438912" indent="-320040" fontAlgn="auto">
              <a:spcBef>
                <a:spcPts val="0"/>
              </a:spcBef>
              <a:spcAft>
                <a:spcPts val="0"/>
              </a:spcAft>
              <a:buFont typeface="Wingdings 2"/>
              <a:buChar char=""/>
              <a:defRPr/>
            </a:pPr>
            <a:endParaRPr lang="en-US" b="1" dirty="0" smtClean="0"/>
          </a:p>
          <a:p>
            <a:pPr marL="438912" indent="-320040" fontAlgn="auto">
              <a:spcBef>
                <a:spcPts val="0"/>
              </a:spcBef>
              <a:spcAft>
                <a:spcPts val="0"/>
              </a:spcAft>
              <a:buFont typeface="Wingdings 2"/>
              <a:buChar char=""/>
              <a:defRPr/>
            </a:pPr>
            <a:r>
              <a:rPr lang="en-US" sz="3600" b="1" dirty="0" smtClean="0">
                <a:solidFill>
                  <a:srgbClr val="FFC000"/>
                </a:solidFill>
              </a:rPr>
              <a:t>Two Well-Rounded Characters</a:t>
            </a:r>
          </a:p>
          <a:p>
            <a:pPr marL="438912" indent="-320040" fontAlgn="auto">
              <a:spcBef>
                <a:spcPts val="0"/>
              </a:spcBef>
              <a:spcAft>
                <a:spcPts val="0"/>
              </a:spcAft>
              <a:buFont typeface="Wingdings 2"/>
              <a:buChar char=""/>
              <a:defRPr/>
            </a:pPr>
            <a:r>
              <a:rPr lang="en-US" sz="3600" dirty="0" smtClean="0">
                <a:solidFill>
                  <a:schemeClr val="bg1">
                    <a:lumMod val="95000"/>
                    <a:lumOff val="5000"/>
                  </a:schemeClr>
                </a:solidFill>
              </a:rPr>
              <a:t>In Chapters 1 through 10, Shelley develops the two main characters in the novel: Victor Frankenstein and his creature. She also introduces a number of minor characters. Both Frankenstein and the creature have complex and multifaceted personalities. In this regard, they stand out from the other characters in the novel. </a:t>
            </a:r>
          </a:p>
          <a:p>
            <a:pPr marL="438912" indent="-320040" fontAlgn="auto">
              <a:spcBef>
                <a:spcPts val="0"/>
              </a:spcBef>
              <a:spcAft>
                <a:spcPts val="0"/>
              </a:spcAft>
              <a:buFont typeface="Wingdings 2"/>
              <a:buChar char=""/>
              <a:defRPr/>
            </a:pPr>
            <a:r>
              <a:rPr lang="en-US" sz="3600" dirty="0" smtClean="0">
                <a:solidFill>
                  <a:schemeClr val="bg1">
                    <a:lumMod val="95000"/>
                    <a:lumOff val="5000"/>
                  </a:schemeClr>
                </a:solidFill>
              </a:rPr>
              <a:t>When a fictional character has individuality and depth, and experiences personal growth or change, he or she is called a </a:t>
            </a:r>
            <a:r>
              <a:rPr lang="en-US" sz="3600" b="1" dirty="0" smtClean="0">
                <a:solidFill>
                  <a:schemeClr val="bg1">
                    <a:lumMod val="95000"/>
                    <a:lumOff val="5000"/>
                  </a:schemeClr>
                </a:solidFill>
              </a:rPr>
              <a:t>round character</a:t>
            </a:r>
            <a:r>
              <a:rPr lang="en-US" sz="3600" b="1" i="1" dirty="0" smtClean="0">
                <a:solidFill>
                  <a:schemeClr val="bg1">
                    <a:lumMod val="95000"/>
                    <a:lumOff val="5000"/>
                  </a:schemeClr>
                </a:solidFill>
              </a:rPr>
              <a:t>. </a:t>
            </a:r>
            <a:r>
              <a:rPr lang="en-US" sz="3600" dirty="0" smtClean="0">
                <a:solidFill>
                  <a:schemeClr val="bg1">
                    <a:lumMod val="95000"/>
                    <a:lumOff val="5000"/>
                  </a:schemeClr>
                </a:solidFill>
              </a:rPr>
              <a:t>The opposite of a round character is a </a:t>
            </a:r>
            <a:r>
              <a:rPr lang="en-US" sz="3600" b="1" dirty="0" smtClean="0">
                <a:solidFill>
                  <a:schemeClr val="bg1">
                    <a:lumMod val="95000"/>
                    <a:lumOff val="5000"/>
                  </a:schemeClr>
                </a:solidFill>
              </a:rPr>
              <a:t>flat character.</a:t>
            </a:r>
          </a:p>
          <a:p>
            <a:pPr marL="438912" indent="-320040" fontAlgn="auto">
              <a:spcBef>
                <a:spcPts val="0"/>
              </a:spcBef>
              <a:spcAft>
                <a:spcPts val="0"/>
              </a:spcAft>
              <a:buFont typeface="Wingdings 2"/>
              <a:buChar char=""/>
              <a:defRPr/>
            </a:pPr>
            <a:r>
              <a:rPr lang="en-US" sz="3600" dirty="0" smtClean="0">
                <a:solidFill>
                  <a:schemeClr val="bg1">
                    <a:lumMod val="95000"/>
                    <a:lumOff val="5000"/>
                  </a:schemeClr>
                </a:solidFill>
              </a:rPr>
              <a:t>Round characters are life-like and three-dimensional, while flat characters seem more like cardboard figures or stereotypes, and are not as well developed.</a:t>
            </a:r>
            <a:endParaRPr lang="en-US" sz="3600"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1"/>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1"/>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1"/>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1"/>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1"/>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1"/>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1"/>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fade">
                                      <p:cBhvr>
                                        <p:cTn id="63" dur="1000"/>
                                        <p:tgtEl>
                                          <p:spTgt spid="5">
                                            <p:txEl>
                                              <p:pRg st="0" end="0"/>
                                            </p:txEl>
                                          </p:spTgt>
                                        </p:tgtEl>
                                      </p:cBhvr>
                                    </p:animEffect>
                                    <p:anim calcmode="lin" valueType="num">
                                      <p:cBhvr>
                                        <p:cTn id="6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Effect transition="in" filter="fade">
                                      <p:cBhvr>
                                        <p:cTn id="71" dur="1000"/>
                                        <p:tgtEl>
                                          <p:spTgt spid="5">
                                            <p:txEl>
                                              <p:pRg st="2" end="2"/>
                                            </p:txEl>
                                          </p:spTgt>
                                        </p:tgtEl>
                                      </p:cBhvr>
                                    </p:animEffect>
                                    <p:anim calcmode="lin" valueType="num">
                                      <p:cBhvr>
                                        <p:cTn id="7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Effect transition="in" filter="fade">
                                      <p:cBhvr>
                                        <p:cTn id="79" dur="1000"/>
                                        <p:tgtEl>
                                          <p:spTgt spid="5">
                                            <p:txEl>
                                              <p:pRg st="3" end="3"/>
                                            </p:txEl>
                                          </p:spTgt>
                                        </p:tgtEl>
                                      </p:cBhvr>
                                    </p:animEffect>
                                    <p:anim calcmode="lin" valueType="num">
                                      <p:cBhvr>
                                        <p:cTn id="8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Effect transition="in" filter="fade">
                                      <p:cBhvr>
                                        <p:cTn id="87" dur="1000"/>
                                        <p:tgtEl>
                                          <p:spTgt spid="5">
                                            <p:txEl>
                                              <p:pRg st="4" end="4"/>
                                            </p:txEl>
                                          </p:spTgt>
                                        </p:tgtEl>
                                      </p:cBhvr>
                                    </p:animEffect>
                                    <p:anim calcmode="lin" valueType="num">
                                      <p:cBhvr>
                                        <p:cTn id="8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5">
                                            <p:txEl>
                                              <p:pRg st="5" end="5"/>
                                            </p:txEl>
                                          </p:spTgt>
                                        </p:tgtEl>
                                        <p:attrNameLst>
                                          <p:attrName>style.visibility</p:attrName>
                                        </p:attrNameLst>
                                      </p:cBhvr>
                                      <p:to>
                                        <p:strVal val="visible"/>
                                      </p:to>
                                    </p:set>
                                    <p:animEffect transition="in" filter="fade">
                                      <p:cBhvr>
                                        <p:cTn id="95" dur="1000"/>
                                        <p:tgtEl>
                                          <p:spTgt spid="5">
                                            <p:txEl>
                                              <p:pRg st="5" end="5"/>
                                            </p:txEl>
                                          </p:spTgt>
                                        </p:tgtEl>
                                      </p:cBhvr>
                                    </p:animEffect>
                                    <p:anim calcmode="lin" valueType="num">
                                      <p:cBhvr>
                                        <p:cTn id="9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5">
                                            <p:txEl>
                                              <p:pRg st="5" end="5"/>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pPr fontAlgn="auto">
              <a:spcAft>
                <a:spcPts val="0"/>
              </a:spcAft>
              <a:defRPr/>
            </a:pPr>
            <a:r>
              <a:rPr lang="en-GB" dirty="0" smtClean="0">
                <a:solidFill>
                  <a:schemeClr val="accent1">
                    <a:satMod val="150000"/>
                  </a:schemeClr>
                </a:solidFill>
              </a:rPr>
              <a:t>Background information</a:t>
            </a:r>
            <a:endParaRPr lang="en-US" dirty="0">
              <a:solidFill>
                <a:schemeClr val="accent1">
                  <a:satMod val="150000"/>
                </a:schemeClr>
              </a:solidFill>
            </a:endParaRPr>
          </a:p>
        </p:txBody>
      </p:sp>
      <p:sp>
        <p:nvSpPr>
          <p:cNvPr id="6" name="Tartalom helye 5"/>
          <p:cNvSpPr>
            <a:spLocks noGrp="1"/>
          </p:cNvSpPr>
          <p:nvPr>
            <p:ph idx="1"/>
          </p:nvPr>
        </p:nvSpPr>
        <p:spPr/>
        <p:txBody>
          <a:bodyPr rtlCol="0">
            <a:normAutofit fontScale="70000" lnSpcReduction="20000"/>
          </a:bodyPr>
          <a:lstStyle/>
          <a:p>
            <a:pPr marL="438912" indent="-320040" fontAlgn="auto">
              <a:spcBef>
                <a:spcPts val="0"/>
              </a:spcBef>
              <a:spcAft>
                <a:spcPts val="0"/>
              </a:spcAft>
              <a:buFont typeface="Wingdings 2"/>
              <a:buNone/>
              <a:defRPr/>
            </a:pPr>
            <a:r>
              <a:rPr lang="en-US" b="1" dirty="0" smtClean="0"/>
              <a:t>Did You Know?</a:t>
            </a:r>
          </a:p>
          <a:p>
            <a:pPr marL="438912" indent="-320040" fontAlgn="auto">
              <a:spcBef>
                <a:spcPts val="0"/>
              </a:spcBef>
              <a:spcAft>
                <a:spcPts val="0"/>
              </a:spcAft>
              <a:buFont typeface="Wingdings 2"/>
              <a:buNone/>
              <a:defRPr/>
            </a:pPr>
            <a:r>
              <a:rPr lang="en-US" dirty="0" smtClean="0"/>
              <a:t>    </a:t>
            </a:r>
            <a:r>
              <a:rPr lang="en-US" dirty="0" smtClean="0">
                <a:solidFill>
                  <a:schemeClr val="bg1"/>
                </a:solidFill>
              </a:rPr>
              <a:t>Victor Frankenstein develops an interest in science after reading about the “wild fancies” of several noted alchemists who lived 300 to 500 years before his lifetime. </a:t>
            </a:r>
            <a:r>
              <a:rPr lang="en-US" b="1" dirty="0" smtClean="0">
                <a:solidFill>
                  <a:srgbClr val="FFC000"/>
                </a:solidFill>
              </a:rPr>
              <a:t>Alchemy</a:t>
            </a:r>
            <a:r>
              <a:rPr lang="en-US" dirty="0" smtClean="0">
                <a:solidFill>
                  <a:schemeClr val="bg1"/>
                </a:solidFill>
              </a:rPr>
              <a:t> was a field of philosophy that speculated about natural processes and often involved chemical experiments. Medieval alchemists believed they could find substances that would enable them to transform ordinary metals, such as lead, into gold or create a magical drink that would extend life and youth forever. While alchemy is not true science, the alchemists did make some scientific contributions. They discovered mineral acids and alcohol. They also invented types of laboratory equipment and procedures, which were later modified and used by scientists.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57200" y="152400"/>
            <a:ext cx="8229600" cy="1251062"/>
          </a:xfrm>
        </p:spPr>
        <p:txBody>
          <a:bodyPr>
            <a:normAutofit fontScale="90000"/>
          </a:bodyPr>
          <a:lstStyle/>
          <a:p>
            <a:pPr fontAlgn="auto">
              <a:spcAft>
                <a:spcPts val="0"/>
              </a:spcAft>
              <a:defRPr/>
            </a:pPr>
            <a:r>
              <a:rPr lang="en-GB" dirty="0" smtClean="0">
                <a:solidFill>
                  <a:schemeClr val="accent1">
                    <a:satMod val="150000"/>
                  </a:schemeClr>
                </a:solidFill>
              </a:rPr>
              <a:t>Character analysis</a:t>
            </a:r>
            <a:br>
              <a:rPr lang="en-GB" dirty="0" smtClean="0">
                <a:solidFill>
                  <a:schemeClr val="accent1">
                    <a:satMod val="150000"/>
                  </a:schemeClr>
                </a:solidFill>
              </a:rPr>
            </a:br>
            <a:r>
              <a:rPr lang="en-GB" dirty="0" smtClean="0">
                <a:solidFill>
                  <a:schemeClr val="accent1">
                    <a:satMod val="150000"/>
                  </a:schemeClr>
                </a:solidFill>
              </a:rPr>
              <a:t>Chapters 1-10</a:t>
            </a:r>
            <a:endParaRPr lang="en-US" dirty="0">
              <a:solidFill>
                <a:schemeClr val="accent1">
                  <a:satMod val="150000"/>
                </a:schemeClr>
              </a:solidFill>
            </a:endParaRPr>
          </a:p>
        </p:txBody>
      </p:sp>
      <p:sp>
        <p:nvSpPr>
          <p:cNvPr id="40962" name="Szövegdoboz 4"/>
          <p:cNvSpPr txBox="1">
            <a:spLocks noChangeArrowheads="1"/>
          </p:cNvSpPr>
          <p:nvPr/>
        </p:nvSpPr>
        <p:spPr bwMode="auto">
          <a:xfrm>
            <a:off x="323850" y="1557338"/>
            <a:ext cx="8424863" cy="954087"/>
          </a:xfrm>
          <a:prstGeom prst="rect">
            <a:avLst/>
          </a:prstGeom>
          <a:noFill/>
          <a:ln w="9525">
            <a:noFill/>
            <a:miter lim="800000"/>
            <a:headEnd/>
            <a:tailEnd/>
          </a:ln>
        </p:spPr>
        <p:txBody>
          <a:bodyPr>
            <a:spAutoFit/>
          </a:bodyPr>
          <a:lstStyle/>
          <a:p>
            <a:r>
              <a:rPr lang="en-US" sz="1400">
                <a:solidFill>
                  <a:schemeClr val="bg1"/>
                </a:solidFill>
                <a:latin typeface="Century Gothic" pitchFamily="34" charset="0"/>
              </a:rPr>
              <a:t>In Chapters 1 through 10, the author introduces the two major characters in the novel as well as several minor characters. In the chart below, list each character and note important details about his or her background or personality.</a:t>
            </a:r>
          </a:p>
          <a:p>
            <a:endParaRPr lang="en-US" sz="1400">
              <a:solidFill>
                <a:schemeClr val="bg1"/>
              </a:solidFill>
              <a:latin typeface="Century Gothic" pitchFamily="34" charset="0"/>
            </a:endParaRPr>
          </a:p>
        </p:txBody>
      </p:sp>
      <p:graphicFrame>
        <p:nvGraphicFramePr>
          <p:cNvPr id="7" name="Táblázat 6"/>
          <p:cNvGraphicFramePr>
            <a:graphicFrameLocks noGrp="1"/>
          </p:cNvGraphicFramePr>
          <p:nvPr/>
        </p:nvGraphicFramePr>
        <p:xfrm>
          <a:off x="179388" y="2420938"/>
          <a:ext cx="8784976" cy="4289553"/>
        </p:xfrm>
        <a:graphic>
          <a:graphicData uri="http://schemas.openxmlformats.org/drawingml/2006/table">
            <a:tbl>
              <a:tblPr firstRow="1" bandRow="1">
                <a:tableStyleId>{5C22544A-7EE6-4342-B048-85BDC9FD1C3A}</a:tableStyleId>
              </a:tblPr>
              <a:tblGrid>
                <a:gridCol w="4392488"/>
                <a:gridCol w="4392488"/>
              </a:tblGrid>
              <a:tr h="728756">
                <a:tc>
                  <a:txBody>
                    <a:bodyPr/>
                    <a:lstStyle/>
                    <a:p>
                      <a:r>
                        <a:rPr lang="en-GB" dirty="0" smtClean="0"/>
                        <a:t>Character</a:t>
                      </a:r>
                      <a:endParaRPr lang="en-US" dirty="0"/>
                    </a:p>
                  </a:txBody>
                  <a:tcPr/>
                </a:tc>
                <a:tc>
                  <a:txBody>
                    <a:bodyPr/>
                    <a:lstStyle/>
                    <a:p>
                      <a:r>
                        <a:rPr lang="en-GB" dirty="0" smtClean="0"/>
                        <a:t>Important details</a:t>
                      </a:r>
                      <a:endParaRPr lang="en-US" dirty="0"/>
                    </a:p>
                  </a:txBody>
                  <a:tcPr/>
                </a:tc>
              </a:tr>
              <a:tr h="927428">
                <a:tc>
                  <a:txBody>
                    <a:bodyPr/>
                    <a:lstStyle/>
                    <a:p>
                      <a:r>
                        <a:rPr lang="en-GB" dirty="0" smtClean="0"/>
                        <a:t>Victor Frankenstein</a:t>
                      </a:r>
                      <a:endParaRPr lang="en-US" dirty="0"/>
                    </a:p>
                  </a:txBody>
                  <a:tcPr/>
                </a:tc>
                <a:tc>
                  <a:txBody>
                    <a:bodyPr/>
                    <a:lstStyle/>
                    <a:p>
                      <a:r>
                        <a:rPr lang="en-GB" dirty="0" smtClean="0"/>
                        <a:t>From happy home;</a:t>
                      </a:r>
                      <a:r>
                        <a:rPr lang="en-GB" baseline="0" dirty="0" smtClean="0"/>
                        <a:t> thirst for knowledge; hard-working</a:t>
                      </a:r>
                      <a:endParaRPr lang="en-US" dirty="0"/>
                    </a:p>
                  </a:txBody>
                  <a:tcPr/>
                </a:tc>
              </a:tr>
              <a:tr h="864096">
                <a:tc>
                  <a:txBody>
                    <a:bodyPr/>
                    <a:lstStyle/>
                    <a:p>
                      <a:endParaRPr lang="en-US"/>
                    </a:p>
                  </a:txBody>
                  <a:tcPr/>
                </a:tc>
                <a:tc>
                  <a:txBody>
                    <a:bodyPr/>
                    <a:lstStyle/>
                    <a:p>
                      <a:endParaRPr lang="en-US"/>
                    </a:p>
                  </a:txBody>
                  <a:tcPr/>
                </a:tc>
              </a:tr>
              <a:tr h="936104">
                <a:tc>
                  <a:txBody>
                    <a:bodyPr/>
                    <a:lstStyle/>
                    <a:p>
                      <a:endParaRPr lang="en-US"/>
                    </a:p>
                  </a:txBody>
                  <a:tcPr/>
                </a:tc>
                <a:tc>
                  <a:txBody>
                    <a:bodyPr/>
                    <a:lstStyle/>
                    <a:p>
                      <a:endParaRPr lang="en-US"/>
                    </a:p>
                  </a:txBody>
                  <a:tcPr/>
                </a:tc>
              </a:tr>
              <a:tr h="833169">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normAutofit fontScale="90000"/>
          </a:bodyPr>
          <a:lstStyle/>
          <a:p>
            <a:pPr fontAlgn="auto">
              <a:spcAft>
                <a:spcPts val="0"/>
              </a:spcAft>
              <a:defRPr/>
            </a:pPr>
            <a:r>
              <a:rPr lang="en-GB" dirty="0" smtClean="0">
                <a:solidFill>
                  <a:schemeClr val="accent1">
                    <a:satMod val="150000"/>
                  </a:schemeClr>
                </a:solidFill>
              </a:rPr>
              <a:t>Personal response to chapters 1-10</a:t>
            </a:r>
            <a:endParaRPr lang="en-US" dirty="0">
              <a:solidFill>
                <a:schemeClr val="accent1">
                  <a:satMod val="150000"/>
                </a:schemeClr>
              </a:solidFill>
            </a:endParaRPr>
          </a:p>
        </p:txBody>
      </p:sp>
      <p:sp>
        <p:nvSpPr>
          <p:cNvPr id="3" name="Szövegdoboz 2"/>
          <p:cNvSpPr txBox="1">
            <a:spLocks noChangeArrowheads="1"/>
          </p:cNvSpPr>
          <p:nvPr/>
        </p:nvSpPr>
        <p:spPr bwMode="auto">
          <a:xfrm>
            <a:off x="323850" y="1773238"/>
            <a:ext cx="8496300" cy="4278312"/>
          </a:xfrm>
          <a:prstGeom prst="rect">
            <a:avLst/>
          </a:prstGeom>
          <a:noFill/>
          <a:ln w="9525">
            <a:noFill/>
            <a:miter lim="800000"/>
            <a:headEnd/>
            <a:tailEnd/>
          </a:ln>
        </p:spPr>
        <p:txBody>
          <a:bodyPr>
            <a:spAutoFit/>
          </a:bodyPr>
          <a:lstStyle/>
          <a:p>
            <a:pPr marL="342900" indent="-342900">
              <a:buFont typeface="Century Gothic" pitchFamily="34" charset="0"/>
              <a:buAutoNum type="arabicPeriod"/>
            </a:pPr>
            <a:r>
              <a:rPr lang="en-US" sz="1600" b="1">
                <a:solidFill>
                  <a:schemeClr val="bg1"/>
                </a:solidFill>
                <a:latin typeface="Century Gothic" pitchFamily="34" charset="0"/>
              </a:rPr>
              <a:t>What do you think of Victor Frankenstein as a student and scientist? What do you admire or dislike about his goals? Explain.</a:t>
            </a:r>
          </a:p>
          <a:p>
            <a:pPr marL="342900" indent="-342900">
              <a:buFont typeface="Century Gothic" pitchFamily="34" charset="0"/>
              <a:buAutoNum type="arabicPeriod"/>
            </a:pPr>
            <a:endParaRPr lang="en-US" sz="1600" b="1">
              <a:solidFill>
                <a:schemeClr val="bg1"/>
              </a:solidFill>
              <a:latin typeface="Century Gothic" pitchFamily="34" charset="0"/>
            </a:endParaRPr>
          </a:p>
          <a:p>
            <a:pPr marL="342900" indent="-342900">
              <a:buFont typeface="Century Gothic" pitchFamily="34" charset="0"/>
              <a:buAutoNum type="arabicPeriod"/>
            </a:pPr>
            <a:r>
              <a:rPr lang="en-US" sz="1600" b="1">
                <a:solidFill>
                  <a:schemeClr val="bg1"/>
                </a:solidFill>
                <a:latin typeface="Century Gothic" pitchFamily="34" charset="0"/>
              </a:rPr>
              <a:t> Who is Elizabeth and how does Frankenstein feel about her? What does their relationship tell you about Frankenstein’s values and personality?</a:t>
            </a:r>
          </a:p>
          <a:p>
            <a:pPr marL="342900" indent="-342900">
              <a:buFont typeface="Century Gothic" pitchFamily="34" charset="0"/>
              <a:buAutoNum type="arabicPeriod"/>
            </a:pPr>
            <a:endParaRPr lang="en-US" sz="1600" b="1">
              <a:solidFill>
                <a:schemeClr val="bg1"/>
              </a:solidFill>
              <a:latin typeface="Century Gothic" pitchFamily="34" charset="0"/>
            </a:endParaRPr>
          </a:p>
          <a:p>
            <a:pPr marL="342900" indent="-342900">
              <a:buFont typeface="Century Gothic" pitchFamily="34" charset="0"/>
              <a:buAutoNum type="arabicPeriod"/>
            </a:pPr>
            <a:r>
              <a:rPr lang="en-US" sz="1600" b="1">
                <a:solidFill>
                  <a:schemeClr val="bg1"/>
                </a:solidFill>
                <a:latin typeface="Century Gothic" pitchFamily="34" charset="0"/>
              </a:rPr>
              <a:t> What is Frankenstein’s purpose in pursuing science? What does he study? How do you interpret Frankenstein’s initial response to the success of his experiment?</a:t>
            </a:r>
          </a:p>
          <a:p>
            <a:pPr marL="342900" indent="-342900">
              <a:buFont typeface="Century Gothic" pitchFamily="34" charset="0"/>
              <a:buAutoNum type="arabicPeriod"/>
            </a:pPr>
            <a:endParaRPr lang="en-US" sz="1600" b="1">
              <a:solidFill>
                <a:schemeClr val="bg1"/>
              </a:solidFill>
              <a:latin typeface="Century Gothic" pitchFamily="34" charset="0"/>
            </a:endParaRPr>
          </a:p>
          <a:p>
            <a:pPr marL="342900" indent="-342900">
              <a:buFont typeface="Century Gothic" pitchFamily="34" charset="0"/>
              <a:buAutoNum type="arabicPeriod"/>
            </a:pPr>
            <a:r>
              <a:rPr lang="en-US" sz="1600" b="1">
                <a:solidFill>
                  <a:schemeClr val="bg1"/>
                </a:solidFill>
                <a:latin typeface="Century Gothic" pitchFamily="34" charset="0"/>
              </a:rPr>
              <a:t> Frankenstein says, “I shunned my fellow creatures as if I had been guilty of a crime.” From your reading, give specific examples of Frankenstein’s isolation from others. What does this tell you about his personality? Explain.</a:t>
            </a:r>
          </a:p>
          <a:p>
            <a:pPr marL="342900" indent="-342900">
              <a:buFont typeface="Century Gothic" pitchFamily="34" charset="0"/>
              <a:buAutoNum type="arabicPeriod"/>
            </a:pPr>
            <a:endParaRPr lang="en-US" sz="1600" b="1">
              <a:solidFill>
                <a:schemeClr val="bg1"/>
              </a:solidFill>
              <a:latin typeface="Century Gothic" pitchFamily="34" charset="0"/>
            </a:endParaRPr>
          </a:p>
          <a:p>
            <a:pPr marL="342900" indent="-342900">
              <a:buFont typeface="Century Gothic" pitchFamily="34" charset="0"/>
              <a:buAutoNum type="arabicPeriod"/>
            </a:pPr>
            <a:r>
              <a:rPr lang="en-US" sz="1600" b="1">
                <a:solidFill>
                  <a:schemeClr val="bg1"/>
                </a:solidFill>
                <a:latin typeface="Century Gothic" pitchFamily="34" charset="0"/>
              </a:rPr>
              <a:t>How is Frankenstein affected by the knowledge that the creature may be responsible for the death of William? In Chapter 7, what statement suggests that he views the creature as part of himself? Do you agree with Frankenstein that he bears some responsibility for the death?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Writing task</a:t>
            </a:r>
            <a:endParaRPr lang="en-US" dirty="0">
              <a:solidFill>
                <a:schemeClr val="accent1">
                  <a:satMod val="150000"/>
                </a:schemeClr>
              </a:solidFill>
            </a:endParaRPr>
          </a:p>
        </p:txBody>
      </p:sp>
      <p:sp>
        <p:nvSpPr>
          <p:cNvPr id="3" name="Szövegdoboz 2"/>
          <p:cNvSpPr txBox="1"/>
          <p:nvPr/>
        </p:nvSpPr>
        <p:spPr>
          <a:xfrm>
            <a:off x="611560" y="1844824"/>
            <a:ext cx="7920880" cy="4278094"/>
          </a:xfrm>
          <a:prstGeom prst="rect">
            <a:avLst/>
          </a:prstGeom>
          <a:noFill/>
        </p:spPr>
        <p:txBody>
          <a:bodyPr>
            <a:spAutoFit/>
          </a:bodyPr>
          <a:lstStyle/>
          <a:p>
            <a:pPr fontAlgn="auto">
              <a:spcBef>
                <a:spcPts val="0"/>
              </a:spcBef>
              <a:spcAft>
                <a:spcPts val="0"/>
              </a:spcAft>
              <a:defRPr/>
            </a:pPr>
            <a:r>
              <a:rPr lang="en-US" sz="4000" dirty="0">
                <a:effectLst>
                  <a:reflection blurRad="6350" stA="60000" endA="900" endPos="58000" dir="5400000" sy="-100000" algn="bl" rotWithShape="0"/>
                </a:effectLst>
                <a:latin typeface="Chiller" pitchFamily="82" charset="0"/>
              </a:rPr>
              <a:t>Thrills and Chills</a:t>
            </a:r>
          </a:p>
          <a:p>
            <a:pPr fontAlgn="auto">
              <a:spcBef>
                <a:spcPts val="0"/>
              </a:spcBef>
              <a:spcAft>
                <a:spcPts val="0"/>
              </a:spcAft>
              <a:defRPr/>
            </a:pPr>
            <a:endParaRPr lang="en-US" sz="4000" dirty="0">
              <a:effectLst>
                <a:reflection blurRad="6350" stA="60000" endA="900" endPos="58000" dir="5400000" sy="-100000" algn="bl" rotWithShape="0"/>
              </a:effectLst>
              <a:latin typeface="Chiller" pitchFamily="82" charset="0"/>
            </a:endParaRPr>
          </a:p>
          <a:p>
            <a:pPr fontAlgn="auto">
              <a:spcBef>
                <a:spcPts val="0"/>
              </a:spcBef>
              <a:spcAft>
                <a:spcPts val="0"/>
              </a:spcAft>
              <a:defRPr/>
            </a:pPr>
            <a:r>
              <a:rPr lang="en-US" sz="2400" dirty="0">
                <a:solidFill>
                  <a:schemeClr val="bg1"/>
                </a:solidFill>
                <a:latin typeface="+mn-lt"/>
              </a:rPr>
              <a:t>Gothic novels emphasize horror, mystery, and the supernatural. Write an analysis of the Gothic features of the novel Frankenstein that are evident in Chapters 1 through 10. How does Shelley establish an atmosphere of mystery? How does the action create a feeling of terror in the reader? What supernatural elements does she include? Consider setting, plot, and character in your analysis.</a:t>
            </a:r>
            <a:endParaRPr lang="en-US" sz="24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Chapters 11-16</a:t>
            </a:r>
            <a:endParaRPr lang="en-US" dirty="0">
              <a:solidFill>
                <a:schemeClr val="accent1">
                  <a:satMod val="150000"/>
                </a:schemeClr>
              </a:solidFill>
            </a:endParaRPr>
          </a:p>
        </p:txBody>
      </p:sp>
      <p:sp>
        <p:nvSpPr>
          <p:cNvPr id="44034" name="Szövegdoboz 2"/>
          <p:cNvSpPr txBox="1">
            <a:spLocks noChangeArrowheads="1"/>
          </p:cNvSpPr>
          <p:nvPr/>
        </p:nvSpPr>
        <p:spPr bwMode="auto">
          <a:xfrm>
            <a:off x="468313" y="1773238"/>
            <a:ext cx="8207375" cy="2030412"/>
          </a:xfrm>
          <a:prstGeom prst="rect">
            <a:avLst/>
          </a:prstGeom>
          <a:noFill/>
          <a:ln w="9525">
            <a:noFill/>
            <a:miter lim="800000"/>
            <a:headEnd/>
            <a:tailEnd/>
          </a:ln>
        </p:spPr>
        <p:txBody>
          <a:bodyPr>
            <a:spAutoFit/>
          </a:bodyPr>
          <a:lstStyle/>
          <a:p>
            <a:r>
              <a:rPr lang="en-US" b="1">
                <a:latin typeface="Century Gothic" pitchFamily="34" charset="0"/>
              </a:rPr>
              <a:t>FOCUS ACTIVITY</a:t>
            </a:r>
          </a:p>
          <a:p>
            <a:r>
              <a:rPr lang="en-US">
                <a:latin typeface="Century Gothic" pitchFamily="34" charset="0"/>
              </a:rPr>
              <a:t>What are some reasons why a person might be rejected by others?</a:t>
            </a:r>
          </a:p>
          <a:p>
            <a:endParaRPr lang="en-US">
              <a:latin typeface="Century Gothic" pitchFamily="34" charset="0"/>
            </a:endParaRPr>
          </a:p>
          <a:p>
            <a:r>
              <a:rPr lang="en-US" b="1">
                <a:latin typeface="Century Gothic" pitchFamily="34" charset="0"/>
              </a:rPr>
              <a:t>Quickwrite</a:t>
            </a:r>
          </a:p>
          <a:p>
            <a:r>
              <a:rPr lang="en-US">
                <a:latin typeface="Century Gothic" pitchFamily="34" charset="0"/>
              </a:rPr>
              <a:t>Describe on paper a situation in which a person might feel he or she has been repeatedly rejected by others. What emotional response might the person have?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fontAlgn="auto">
              <a:spcAft>
                <a:spcPts val="0"/>
              </a:spcAft>
              <a:defRPr/>
            </a:pPr>
            <a:r>
              <a:rPr lang="en-GB" dirty="0" smtClean="0">
                <a:solidFill>
                  <a:schemeClr val="accent1">
                    <a:satMod val="150000"/>
                  </a:schemeClr>
                </a:solidFill>
              </a:rPr>
              <a:t>Frankenstein is born</a:t>
            </a:r>
            <a:endParaRPr lang="en-US" dirty="0">
              <a:solidFill>
                <a:schemeClr val="accent1">
                  <a:satMod val="150000"/>
                </a:schemeClr>
              </a:solidFill>
            </a:endParaRPr>
          </a:p>
        </p:txBody>
      </p:sp>
      <p:sp>
        <p:nvSpPr>
          <p:cNvPr id="16386" name="Szöveg helye 2"/>
          <p:cNvSpPr>
            <a:spLocks noGrp="1"/>
          </p:cNvSpPr>
          <p:nvPr>
            <p:ph type="body" idx="1"/>
          </p:nvPr>
        </p:nvSpPr>
        <p:spPr>
          <a:xfrm>
            <a:off x="741363" y="1828800"/>
            <a:ext cx="8021637" cy="685800"/>
          </a:xfrm>
        </p:spPr>
        <p:txBody>
          <a:bodyPr/>
          <a:lstStyle/>
          <a:p>
            <a:endParaRPr lang="en-US" smtClean="0"/>
          </a:p>
        </p:txBody>
      </p:sp>
      <p:sp>
        <p:nvSpPr>
          <p:cNvPr id="4" name="Szövegdoboz 3"/>
          <p:cNvSpPr txBox="1">
            <a:spLocks noChangeArrowheads="1"/>
          </p:cNvSpPr>
          <p:nvPr/>
        </p:nvSpPr>
        <p:spPr bwMode="auto">
          <a:xfrm>
            <a:off x="684213" y="2924175"/>
            <a:ext cx="8135937" cy="3140075"/>
          </a:xfrm>
          <a:prstGeom prst="rect">
            <a:avLst/>
          </a:prstGeom>
          <a:noFill/>
          <a:ln w="9525">
            <a:noFill/>
            <a:miter lim="800000"/>
            <a:headEnd/>
            <a:tailEnd/>
          </a:ln>
        </p:spPr>
        <p:txBody>
          <a:bodyPr>
            <a:spAutoFit/>
          </a:bodyPr>
          <a:lstStyle/>
          <a:p>
            <a:r>
              <a:rPr lang="en-US" b="1">
                <a:solidFill>
                  <a:schemeClr val="bg1"/>
                </a:solidFill>
                <a:latin typeface="Century Gothic" pitchFamily="34" charset="0"/>
              </a:rPr>
              <a:t>I n the summer of 1816, a young, well-educated woman from England traveled with her lover to the Swiss Alps. Unseasonable rain kept them trapped inside their lodgings, where they entertained themselves by reading ghost stories. At the urging of renowned poet Lord Byron, a friend and neighbor, they set their own pens to paper, competing to see who could write the best ghost story. The young woman, Mary Wollstonecraft Godwin only 18 at the time, took the prize, having composed a story creepy enough not only to take its place alongside the old German tales that she and her Alpine companions had been reading, but also to become a bestseller in her time and a Gothic classic that still resonates with readers almost two centuries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Literary term: Tragedy</a:t>
            </a:r>
            <a:endParaRPr lang="en-US" dirty="0">
              <a:solidFill>
                <a:schemeClr val="accent1">
                  <a:satMod val="150000"/>
                </a:schemeClr>
              </a:solidFill>
            </a:endParaRPr>
          </a:p>
        </p:txBody>
      </p:sp>
      <p:sp>
        <p:nvSpPr>
          <p:cNvPr id="4" name="Szövegdoboz 3"/>
          <p:cNvSpPr txBox="1">
            <a:spLocks noChangeArrowheads="1"/>
          </p:cNvSpPr>
          <p:nvPr/>
        </p:nvSpPr>
        <p:spPr bwMode="auto">
          <a:xfrm>
            <a:off x="323850" y="1844675"/>
            <a:ext cx="8569325" cy="4924425"/>
          </a:xfrm>
          <a:prstGeom prst="rect">
            <a:avLst/>
          </a:prstGeom>
          <a:noFill/>
          <a:ln w="9525">
            <a:noFill/>
            <a:miter lim="800000"/>
            <a:headEnd/>
            <a:tailEnd/>
          </a:ln>
        </p:spPr>
        <p:txBody>
          <a:bodyPr>
            <a:spAutoFit/>
          </a:bodyPr>
          <a:lstStyle/>
          <a:p>
            <a:endParaRPr lang="en-US" sz="1600" b="1">
              <a:solidFill>
                <a:schemeClr val="bg1"/>
              </a:solidFill>
              <a:latin typeface="Century Gothic" pitchFamily="34" charset="0"/>
            </a:endParaRPr>
          </a:p>
          <a:p>
            <a:r>
              <a:rPr lang="en-US" sz="2800">
                <a:solidFill>
                  <a:schemeClr val="bg1"/>
                </a:solidFill>
                <a:latin typeface="Century Gothic" pitchFamily="34" charset="0"/>
              </a:rPr>
              <a:t>There are many definitions of tragedy. In literature, a tragedy is a story that ends in the downfall of its main character and arouses pity or fear in the reader. In general, tragedy also expresses a tragic view of life—the idea that a noble person inevitably brings on his or her suffering or death through some failure or error. As you continue to read Frankenstein, think about whether the novel fits this definition of a tragedy.</a:t>
            </a:r>
          </a:p>
          <a:p>
            <a:endParaRPr lang="en-US">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l="6763" t="9269" r="6007" b="11773"/>
          <a:stretch>
            <a:fillRect/>
          </a:stretch>
        </p:blipFill>
        <p:spPr>
          <a:xfrm flipH="1">
            <a:off x="251520" y="1556792"/>
            <a:ext cx="5040560" cy="5033174"/>
          </a:xfrm>
          <a:effectLst>
            <a:softEdge rad="112500"/>
          </a:effectLst>
        </p:spPr>
      </p:pic>
      <p:sp>
        <p:nvSpPr>
          <p:cNvPr id="2" name="Cím 1"/>
          <p:cNvSpPr>
            <a:spLocks noGrp="1"/>
          </p:cNvSpPr>
          <p:nvPr>
            <p:ph type="title"/>
          </p:nvPr>
        </p:nvSpPr>
        <p:spPr/>
        <p:txBody>
          <a:bodyPr/>
          <a:lstStyle/>
          <a:p>
            <a:pPr fontAlgn="auto">
              <a:spcAft>
                <a:spcPts val="0"/>
              </a:spcAft>
              <a:defRPr/>
            </a:pPr>
            <a:r>
              <a:rPr lang="en-GB" dirty="0" smtClean="0">
                <a:solidFill>
                  <a:schemeClr val="accent1">
                    <a:satMod val="150000"/>
                  </a:schemeClr>
                </a:solidFill>
              </a:rPr>
              <a:t>Background information</a:t>
            </a:r>
            <a:endParaRPr lang="en-US" dirty="0">
              <a:solidFill>
                <a:schemeClr val="accent1">
                  <a:satMod val="150000"/>
                </a:schemeClr>
              </a:solidFill>
            </a:endParaRPr>
          </a:p>
        </p:txBody>
      </p:sp>
      <p:sp>
        <p:nvSpPr>
          <p:cNvPr id="4" name="Szöveg helye 3"/>
          <p:cNvSpPr>
            <a:spLocks noGrp="1"/>
          </p:cNvSpPr>
          <p:nvPr>
            <p:ph type="body" sz="half" idx="2"/>
          </p:nvPr>
        </p:nvSpPr>
        <p:spPr>
          <a:xfrm>
            <a:off x="2627313" y="1700213"/>
            <a:ext cx="6348412" cy="4867275"/>
          </a:xfrm>
        </p:spPr>
        <p:txBody>
          <a:bodyPr/>
          <a:lstStyle/>
          <a:p>
            <a:r>
              <a:rPr lang="en-US" sz="1600" b="1" smtClean="0"/>
              <a:t>Do these words sound familiar? “Did I request thee, Maker, from my clay / To mold me man? Did I solicit</a:t>
            </a:r>
          </a:p>
          <a:p>
            <a:r>
              <a:rPr lang="en-US" sz="1600" b="1" smtClean="0"/>
              <a:t>thee / From darkness to promote me?” This quotation appears on the title page of Mary Shelley’s </a:t>
            </a:r>
            <a:r>
              <a:rPr lang="en-US" sz="1600" b="1" i="1" smtClean="0"/>
              <a:t>Frankenstein. It could have been spoken by Frankenstein’s creature. In fact, the words come from John </a:t>
            </a:r>
            <a:r>
              <a:rPr lang="en-US" sz="1600" b="1" smtClean="0"/>
              <a:t>Milton’s poem </a:t>
            </a:r>
            <a:r>
              <a:rPr lang="en-US" sz="1600" b="1" i="1" smtClean="0"/>
              <a:t>Paradise Lost (1667) and are spoken by the character of Adam. This book-length poem is a</a:t>
            </a:r>
          </a:p>
          <a:p>
            <a:r>
              <a:rPr lang="en-US" sz="1600" b="1" smtClean="0"/>
              <a:t>retelling of the story of Adam and Eve from the Bible. An equally prominent character in the poem is Satan, the lord of evil. Milton depicts Satan as the chief angel of heaven who rebels against God and is cast into hell. To avenge himself, he tempts Adam and Eve to disobey God in the Garden of Eden.</a:t>
            </a:r>
          </a:p>
          <a:p>
            <a:r>
              <a:rPr lang="en-US" sz="1600" b="1" smtClean="0"/>
              <a:t>Near the end of Chapter 10 of </a:t>
            </a:r>
            <a:r>
              <a:rPr lang="en-US" sz="1600" b="1" i="1" smtClean="0"/>
              <a:t>Frankenstein, the creature confronts his creator. He compares himself </a:t>
            </a:r>
            <a:r>
              <a:rPr lang="en-US" sz="1600" b="1" smtClean="0"/>
              <a:t>not only to Adam but to “the fallen angel, whom thou drivest from joy for no misdeed.” In Chapters 11 through 16, Shelley expands on this allusion to </a:t>
            </a:r>
            <a:r>
              <a:rPr lang="en-US" sz="1600" b="1" i="1" smtClean="0"/>
              <a:t>Paradise Lost, emphasizing the parallels between God and </a:t>
            </a:r>
            <a:r>
              <a:rPr lang="en-US" sz="1600" b="1" smtClean="0"/>
              <a:t>Satan in the poem, and Frankenstein and his creature in the novel.</a:t>
            </a:r>
          </a:p>
        </p:txBody>
      </p:sp>
      <p:sp>
        <p:nvSpPr>
          <p:cNvPr id="46084" name="Szövegdoboz 6"/>
          <p:cNvSpPr txBox="1">
            <a:spLocks noChangeArrowheads="1"/>
          </p:cNvSpPr>
          <p:nvPr/>
        </p:nvSpPr>
        <p:spPr bwMode="auto">
          <a:xfrm>
            <a:off x="3132138" y="333375"/>
            <a:ext cx="5543550" cy="460375"/>
          </a:xfrm>
          <a:prstGeom prst="rect">
            <a:avLst/>
          </a:prstGeom>
          <a:noFill/>
          <a:ln w="9525">
            <a:noFill/>
            <a:miter lim="800000"/>
            <a:headEnd/>
            <a:tailEnd/>
          </a:ln>
        </p:spPr>
        <p:txBody>
          <a:bodyPr>
            <a:spAutoFit/>
          </a:bodyPr>
          <a:lstStyle/>
          <a:p>
            <a:r>
              <a:rPr lang="en-GB" sz="2400" b="1">
                <a:latin typeface="Century Gothic" pitchFamily="34" charset="0"/>
              </a:rPr>
              <a:t>The Fallen Angel</a:t>
            </a:r>
            <a:endParaRPr lang="en-US" sz="2400" b="1">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fontAlgn="auto">
              <a:spcAft>
                <a:spcPts val="0"/>
              </a:spcAft>
              <a:defRPr/>
            </a:pPr>
            <a:r>
              <a:rPr lang="en-GB" b="1" dirty="0" smtClean="0">
                <a:solidFill>
                  <a:schemeClr val="accent1">
                    <a:satMod val="150000"/>
                  </a:schemeClr>
                </a:solidFill>
              </a:rPr>
              <a:t>Chapters 11-16</a:t>
            </a:r>
            <a:endParaRPr lang="en-US" b="1" dirty="0">
              <a:solidFill>
                <a:schemeClr val="accent1">
                  <a:satMod val="150000"/>
                </a:schemeClr>
              </a:solidFill>
            </a:endParaRPr>
          </a:p>
        </p:txBody>
      </p:sp>
      <p:sp>
        <p:nvSpPr>
          <p:cNvPr id="3" name="Tartalom helye 2"/>
          <p:cNvSpPr>
            <a:spLocks noGrp="1"/>
          </p:cNvSpPr>
          <p:nvPr>
            <p:ph idx="1"/>
          </p:nvPr>
        </p:nvSpPr>
        <p:spPr>
          <a:xfrm>
            <a:off x="2987675" y="1700213"/>
            <a:ext cx="5921375" cy="4968875"/>
          </a:xfrm>
        </p:spPr>
        <p:txBody>
          <a:bodyPr/>
          <a:lstStyle/>
          <a:p>
            <a:pPr>
              <a:buFont typeface="Wingdings 2" pitchFamily="18" charset="2"/>
              <a:buNone/>
            </a:pPr>
            <a:r>
              <a:rPr lang="en-US" sz="1400" smtClean="0"/>
              <a:t>        In this section, the creature recounts what has happened in his life since Frankenstein abandoned him. Use the chart below to record the main experiences in the creature’s life as well as his thoughts and feelings about those experiences.</a:t>
            </a:r>
          </a:p>
          <a:p>
            <a:pPr>
              <a:buFont typeface="Wingdings 2" pitchFamily="18" charset="2"/>
              <a:buNone/>
            </a:pPr>
            <a:endParaRPr lang="en-US" sz="1400" smtClean="0"/>
          </a:p>
        </p:txBody>
      </p:sp>
      <p:sp>
        <p:nvSpPr>
          <p:cNvPr id="4" name="Szöveg helye 3"/>
          <p:cNvSpPr>
            <a:spLocks noGrp="1"/>
          </p:cNvSpPr>
          <p:nvPr>
            <p:ph type="body" sz="half" idx="2"/>
          </p:nvPr>
        </p:nvSpPr>
        <p:spPr>
          <a:xfrm>
            <a:off x="168275" y="1730375"/>
            <a:ext cx="2674938" cy="4794250"/>
          </a:xfrm>
        </p:spPr>
        <p:txBody>
          <a:bodyPr rtlCol="0">
            <a:normAutofit lnSpcReduction="10000"/>
          </a:bodyPr>
          <a:lstStyle/>
          <a:p>
            <a:pPr fontAlgn="auto">
              <a:spcBef>
                <a:spcPts val="0"/>
              </a:spcBef>
              <a:spcAft>
                <a:spcPts val="0"/>
              </a:spcAft>
              <a:buFont typeface="Wingdings 2"/>
              <a:buNone/>
              <a:defRPr/>
            </a:pPr>
            <a:r>
              <a:rPr lang="en-US" b="1" dirty="0" smtClean="0"/>
              <a:t>Vocabulary</a:t>
            </a:r>
          </a:p>
          <a:p>
            <a:pPr fontAlgn="auto">
              <a:spcBef>
                <a:spcPts val="0"/>
              </a:spcBef>
              <a:spcAft>
                <a:spcPts val="0"/>
              </a:spcAft>
              <a:buFont typeface="Wingdings 2"/>
              <a:buNone/>
              <a:defRPr/>
            </a:pPr>
            <a:endParaRPr lang="en-US" dirty="0" smtClean="0"/>
          </a:p>
          <a:p>
            <a:pPr fontAlgn="auto">
              <a:spcBef>
                <a:spcPts val="0"/>
              </a:spcBef>
              <a:spcAft>
                <a:spcPts val="0"/>
              </a:spcAft>
              <a:buFont typeface="Arial" pitchFamily="34" charset="0"/>
              <a:buChar char="•"/>
              <a:defRPr/>
            </a:pPr>
            <a:r>
              <a:rPr lang="en-US" sz="1600" b="1" i="1" dirty="0" smtClean="0">
                <a:solidFill>
                  <a:srgbClr val="FFC000"/>
                </a:solidFill>
              </a:rPr>
              <a:t>conjecture</a:t>
            </a:r>
            <a:r>
              <a:rPr lang="en-US" sz="1600" dirty="0" smtClean="0"/>
              <a:t> </a:t>
            </a:r>
            <a:r>
              <a:rPr lang="en-US" sz="1600" i="1" dirty="0" smtClean="0"/>
              <a:t>v. to guess using the available evidence</a:t>
            </a:r>
          </a:p>
          <a:p>
            <a:pPr fontAlgn="auto">
              <a:spcBef>
                <a:spcPts val="0"/>
              </a:spcBef>
              <a:spcAft>
                <a:spcPts val="0"/>
              </a:spcAft>
              <a:buFont typeface="Arial" pitchFamily="34" charset="0"/>
              <a:buChar char="•"/>
              <a:defRPr/>
            </a:pPr>
            <a:r>
              <a:rPr lang="en-US" sz="1600" b="1" i="1" dirty="0" smtClean="0">
                <a:solidFill>
                  <a:srgbClr val="FFC000"/>
                </a:solidFill>
              </a:rPr>
              <a:t>disconsolate</a:t>
            </a:r>
            <a:r>
              <a:rPr lang="en-US" sz="1600" dirty="0" smtClean="0"/>
              <a:t> </a:t>
            </a:r>
            <a:r>
              <a:rPr lang="en-US" sz="1600" i="1" dirty="0" smtClean="0"/>
              <a:t>adj. unable to be cheered up</a:t>
            </a:r>
          </a:p>
          <a:p>
            <a:pPr fontAlgn="auto">
              <a:spcBef>
                <a:spcPts val="0"/>
              </a:spcBef>
              <a:spcAft>
                <a:spcPts val="0"/>
              </a:spcAft>
              <a:buFont typeface="Arial" pitchFamily="34" charset="0"/>
              <a:buChar char="•"/>
              <a:defRPr/>
            </a:pPr>
            <a:r>
              <a:rPr lang="nl-NL" sz="1600" dirty="0" smtClean="0"/>
              <a:t>enigmatic </a:t>
            </a:r>
            <a:r>
              <a:rPr lang="nl-NL" sz="1600" i="1" dirty="0" smtClean="0"/>
              <a:t>adj. puzzling</a:t>
            </a:r>
          </a:p>
          <a:p>
            <a:pPr fontAlgn="auto">
              <a:spcBef>
                <a:spcPts val="0"/>
              </a:spcBef>
              <a:spcAft>
                <a:spcPts val="0"/>
              </a:spcAft>
              <a:buFont typeface="Arial" pitchFamily="34" charset="0"/>
              <a:buChar char="•"/>
              <a:defRPr/>
            </a:pPr>
            <a:r>
              <a:rPr lang="en-US" sz="1600" b="1" i="1" dirty="0" smtClean="0">
                <a:solidFill>
                  <a:srgbClr val="FFC000"/>
                </a:solidFill>
              </a:rPr>
              <a:t>flagrant</a:t>
            </a:r>
            <a:r>
              <a:rPr lang="en-US" sz="1600" dirty="0" smtClean="0"/>
              <a:t> </a:t>
            </a:r>
            <a:r>
              <a:rPr lang="en-US" sz="1600" i="1" dirty="0" smtClean="0"/>
              <a:t>adj. highly offensive</a:t>
            </a:r>
          </a:p>
          <a:p>
            <a:pPr fontAlgn="auto">
              <a:spcBef>
                <a:spcPts val="0"/>
              </a:spcBef>
              <a:spcAft>
                <a:spcPts val="0"/>
              </a:spcAft>
              <a:buFont typeface="Arial" pitchFamily="34" charset="0"/>
              <a:buChar char="•"/>
              <a:defRPr/>
            </a:pPr>
            <a:r>
              <a:rPr lang="en-US" sz="1600" b="1" i="1" dirty="0" smtClean="0">
                <a:solidFill>
                  <a:srgbClr val="FFC000"/>
                </a:solidFill>
              </a:rPr>
              <a:t>pensive</a:t>
            </a:r>
            <a:r>
              <a:rPr lang="en-US" sz="1600" dirty="0" smtClean="0"/>
              <a:t> [</a:t>
            </a:r>
            <a:r>
              <a:rPr lang="en-US" sz="1600" i="1" dirty="0" smtClean="0"/>
              <a:t>adj. deeply or dreamily thoughtful</a:t>
            </a:r>
          </a:p>
          <a:p>
            <a:pPr fontAlgn="auto">
              <a:spcBef>
                <a:spcPts val="0"/>
              </a:spcBef>
              <a:spcAft>
                <a:spcPts val="0"/>
              </a:spcAft>
              <a:buFont typeface="Arial" pitchFamily="34" charset="0"/>
              <a:buChar char="•"/>
              <a:defRPr/>
            </a:pPr>
            <a:r>
              <a:rPr lang="en-US" sz="1600" b="1" i="1" dirty="0" smtClean="0">
                <a:solidFill>
                  <a:srgbClr val="FFC000"/>
                </a:solidFill>
              </a:rPr>
              <a:t>venerable</a:t>
            </a:r>
            <a:r>
              <a:rPr lang="en-US" sz="1600" dirty="0" smtClean="0"/>
              <a:t> </a:t>
            </a:r>
            <a:r>
              <a:rPr lang="en-US" sz="1600" i="1" dirty="0" smtClean="0"/>
              <a:t>adj. worthy of respect or reverence</a:t>
            </a:r>
          </a:p>
          <a:p>
            <a:pPr fontAlgn="auto">
              <a:spcBef>
                <a:spcPts val="0"/>
              </a:spcBef>
              <a:spcAft>
                <a:spcPts val="0"/>
              </a:spcAft>
              <a:buFont typeface="Arial" pitchFamily="34" charset="0"/>
              <a:buChar char="•"/>
              <a:defRPr/>
            </a:pPr>
            <a:r>
              <a:rPr lang="en-US" sz="1600" b="1" i="1" dirty="0" smtClean="0">
                <a:solidFill>
                  <a:srgbClr val="FFC000"/>
                </a:solidFill>
              </a:rPr>
              <a:t>vengeance</a:t>
            </a:r>
            <a:r>
              <a:rPr lang="en-US" sz="1600" dirty="0" smtClean="0"/>
              <a:t> </a:t>
            </a:r>
            <a:r>
              <a:rPr lang="en-US" sz="1600" i="1" dirty="0" smtClean="0"/>
              <a:t>n. punishment inflicted in return for a wrong</a:t>
            </a:r>
          </a:p>
          <a:p>
            <a:pPr fontAlgn="auto">
              <a:spcBef>
                <a:spcPts val="0"/>
              </a:spcBef>
              <a:spcAft>
                <a:spcPts val="0"/>
              </a:spcAft>
              <a:buFont typeface="Arial" pitchFamily="34" charset="0"/>
              <a:buChar char="•"/>
              <a:defRPr/>
            </a:pPr>
            <a:r>
              <a:rPr lang="en-US" sz="1600" b="1" i="1" dirty="0" smtClean="0">
                <a:solidFill>
                  <a:srgbClr val="FFC000"/>
                </a:solidFill>
              </a:rPr>
              <a:t>wantonly </a:t>
            </a:r>
            <a:r>
              <a:rPr lang="en-US" sz="1600" i="1" dirty="0" smtClean="0"/>
              <a:t>adv. maliciously; without restraint</a:t>
            </a:r>
            <a:endParaRPr lang="en-US" sz="1600" dirty="0"/>
          </a:p>
        </p:txBody>
      </p:sp>
      <p:graphicFrame>
        <p:nvGraphicFramePr>
          <p:cNvPr id="5" name="Táblázat 4"/>
          <p:cNvGraphicFramePr>
            <a:graphicFrameLocks noGrp="1"/>
          </p:cNvGraphicFramePr>
          <p:nvPr/>
        </p:nvGraphicFramePr>
        <p:xfrm>
          <a:off x="2987675" y="2781300"/>
          <a:ext cx="6023992" cy="3915408"/>
        </p:xfrm>
        <a:graphic>
          <a:graphicData uri="http://schemas.openxmlformats.org/drawingml/2006/table">
            <a:tbl>
              <a:tblPr firstRow="1" bandRow="1">
                <a:tableStyleId>{5C22544A-7EE6-4342-B048-85BDC9FD1C3A}</a:tableStyleId>
              </a:tblPr>
              <a:tblGrid>
                <a:gridCol w="3011996"/>
                <a:gridCol w="3011996"/>
              </a:tblGrid>
              <a:tr h="815414">
                <a:tc>
                  <a:txBody>
                    <a:bodyPr/>
                    <a:lstStyle/>
                    <a:p>
                      <a:r>
                        <a:rPr kumimoji="0" lang="en-US" sz="1800" b="1" kern="1200" baseline="0" dirty="0" smtClean="0">
                          <a:solidFill>
                            <a:schemeClr val="lt1"/>
                          </a:solidFill>
                          <a:latin typeface="+mn-lt"/>
                          <a:ea typeface="+mn-ea"/>
                          <a:cs typeface="+mn-cs"/>
                        </a:rPr>
                        <a:t>Experiences</a:t>
                      </a:r>
                      <a:endParaRPr lang="en-US" dirty="0"/>
                    </a:p>
                  </a:txBody>
                  <a:tcPr/>
                </a:tc>
                <a:tc>
                  <a:txBody>
                    <a:bodyPr/>
                    <a:lstStyle/>
                    <a:p>
                      <a:r>
                        <a:rPr kumimoji="0" lang="en-US" sz="1800" b="1" kern="1200" baseline="0" dirty="0" smtClean="0">
                          <a:solidFill>
                            <a:schemeClr val="lt1"/>
                          </a:solidFill>
                          <a:latin typeface="+mn-lt"/>
                          <a:ea typeface="+mn-ea"/>
                          <a:cs typeface="+mn-cs"/>
                        </a:rPr>
                        <a:t>Thoughts and Feelings</a:t>
                      </a:r>
                      <a:endParaRPr lang="en-US" dirty="0"/>
                    </a:p>
                  </a:txBody>
                  <a:tcPr/>
                </a:tc>
              </a:tr>
              <a:tr h="815414">
                <a:tc>
                  <a:txBody>
                    <a:bodyPr/>
                    <a:lstStyle/>
                    <a:p>
                      <a:r>
                        <a:rPr lang="en-GB" dirty="0" smtClean="0">
                          <a:latin typeface="Comic Sans MS" pitchFamily="66" charset="0"/>
                        </a:rPr>
                        <a:t>Discovers his senses; finds fire and food; observes the moon</a:t>
                      </a:r>
                      <a:endParaRPr lang="en-US" dirty="0">
                        <a:latin typeface="Comic Sans MS" pitchFamily="66" charset="0"/>
                      </a:endParaRPr>
                    </a:p>
                  </a:txBody>
                  <a:tcPr/>
                </a:tc>
                <a:tc>
                  <a:txBody>
                    <a:bodyPr/>
                    <a:lstStyle/>
                    <a:p>
                      <a:r>
                        <a:rPr lang="en-GB" dirty="0" smtClean="0">
                          <a:latin typeface="Comic Sans MS" pitchFamily="66" charset="0"/>
                        </a:rPr>
                        <a:t>Feels joy in discovering nature</a:t>
                      </a:r>
                      <a:endParaRPr lang="en-US" dirty="0">
                        <a:latin typeface="Comic Sans MS" pitchFamily="66" charset="0"/>
                      </a:endParaRPr>
                    </a:p>
                  </a:txBody>
                  <a:tcPr/>
                </a:tc>
              </a:tr>
              <a:tr h="815414">
                <a:tc>
                  <a:txBody>
                    <a:bodyPr/>
                    <a:lstStyle/>
                    <a:p>
                      <a:endParaRPr lang="en-US" dirty="0"/>
                    </a:p>
                  </a:txBody>
                  <a:tcPr/>
                </a:tc>
                <a:tc>
                  <a:txBody>
                    <a:bodyPr/>
                    <a:lstStyle/>
                    <a:p>
                      <a:endParaRPr lang="en-US"/>
                    </a:p>
                  </a:txBody>
                  <a:tcPr/>
                </a:tc>
              </a:tr>
              <a:tr h="815414">
                <a:tc>
                  <a:txBody>
                    <a:bodyPr/>
                    <a:lstStyle/>
                    <a:p>
                      <a:endParaRPr lang="en-US"/>
                    </a:p>
                  </a:txBody>
                  <a:tcPr/>
                </a:tc>
                <a:tc>
                  <a:txBody>
                    <a:bodyPr/>
                    <a:lstStyle/>
                    <a:p>
                      <a:endParaRPr lang="en-US"/>
                    </a:p>
                  </a:txBody>
                  <a:tcPr/>
                </a:tc>
              </a:tr>
              <a:tr h="554766">
                <a:tc>
                  <a:txBody>
                    <a:bodyPr/>
                    <a:lstStyle/>
                    <a:p>
                      <a:endParaRPr lang="en-US"/>
                    </a:p>
                  </a:txBody>
                  <a:tcPr/>
                </a:tc>
                <a:tc>
                  <a:txBody>
                    <a:bodyPr/>
                    <a:lstStyle/>
                    <a:p>
                      <a:endParaRPr lang="en-US" dirty="0"/>
                    </a:p>
                  </a:txBody>
                  <a:tcPr/>
                </a:tc>
              </a:tr>
            </a:tbl>
          </a:graphicData>
        </a:graphic>
      </p:graphicFrame>
      <p:sp>
        <p:nvSpPr>
          <p:cNvPr id="47128" name="Szövegdoboz 5"/>
          <p:cNvSpPr txBox="1">
            <a:spLocks noChangeArrowheads="1"/>
          </p:cNvSpPr>
          <p:nvPr/>
        </p:nvSpPr>
        <p:spPr bwMode="auto">
          <a:xfrm>
            <a:off x="3059113" y="333375"/>
            <a:ext cx="6084887" cy="460375"/>
          </a:xfrm>
          <a:prstGeom prst="rect">
            <a:avLst/>
          </a:prstGeom>
          <a:noFill/>
          <a:ln w="9525">
            <a:noFill/>
            <a:miter lim="800000"/>
            <a:headEnd/>
            <a:tailEnd/>
          </a:ln>
        </p:spPr>
        <p:txBody>
          <a:bodyPr>
            <a:spAutoFit/>
          </a:bodyPr>
          <a:lstStyle/>
          <a:p>
            <a:r>
              <a:rPr lang="en-GB" sz="2400" b="1">
                <a:solidFill>
                  <a:srgbClr val="FFC000"/>
                </a:solidFill>
                <a:latin typeface="Century Gothic" pitchFamily="34" charset="0"/>
              </a:rPr>
              <a:t>Active Reading</a:t>
            </a:r>
            <a:endParaRPr lang="en-US" sz="2400" b="1">
              <a:solidFill>
                <a:srgbClr val="FFC000"/>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457200" y="152400"/>
            <a:ext cx="8229600" cy="1251062"/>
          </a:xfrm>
        </p:spPr>
        <p:txBody>
          <a:bodyPr/>
          <a:lstStyle/>
          <a:p>
            <a:pPr fontAlgn="auto">
              <a:spcAft>
                <a:spcPts val="0"/>
              </a:spcAft>
              <a:defRPr/>
            </a:pPr>
            <a:r>
              <a:rPr lang="en-US" dirty="0" smtClean="0">
                <a:solidFill>
                  <a:schemeClr val="accent1">
                    <a:satMod val="150000"/>
                  </a:schemeClr>
                </a:solidFill>
              </a:rPr>
              <a:t>Personal Response</a:t>
            </a:r>
            <a:endParaRPr lang="en-US" dirty="0">
              <a:solidFill>
                <a:schemeClr val="accent1">
                  <a:satMod val="150000"/>
                </a:schemeClr>
              </a:solidFill>
            </a:endParaRPr>
          </a:p>
        </p:txBody>
      </p:sp>
      <p:sp>
        <p:nvSpPr>
          <p:cNvPr id="6" name="Szövegdoboz 5"/>
          <p:cNvSpPr txBox="1">
            <a:spLocks noChangeArrowheads="1"/>
          </p:cNvSpPr>
          <p:nvPr/>
        </p:nvSpPr>
        <p:spPr bwMode="auto">
          <a:xfrm>
            <a:off x="179388" y="1484313"/>
            <a:ext cx="8713787" cy="5499100"/>
          </a:xfrm>
          <a:prstGeom prst="rect">
            <a:avLst/>
          </a:prstGeom>
          <a:noFill/>
          <a:ln w="9525">
            <a:noFill/>
            <a:miter lim="800000"/>
            <a:headEnd/>
            <a:tailEnd/>
          </a:ln>
        </p:spPr>
        <p:txBody>
          <a:bodyPr>
            <a:spAutoFit/>
          </a:bodyPr>
          <a:lstStyle/>
          <a:p>
            <a:pPr marL="342900" indent="-342900">
              <a:buFont typeface="Century Gothic" pitchFamily="34" charset="0"/>
              <a:buAutoNum type="arabicPeriod"/>
            </a:pPr>
            <a:r>
              <a:rPr lang="en-US">
                <a:solidFill>
                  <a:schemeClr val="bg1"/>
                </a:solidFill>
                <a:latin typeface="Century Gothic" pitchFamily="34" charset="0"/>
              </a:rPr>
              <a:t>What questions would you like to ask the creature?</a:t>
            </a:r>
          </a:p>
          <a:p>
            <a:pPr marL="342900" indent="-342900">
              <a:buFont typeface="Century Gothic" pitchFamily="34" charset="0"/>
              <a:buAutoNum type="arabicPeriod"/>
            </a:pPr>
            <a:endParaRPr lang="en-US">
              <a:solidFill>
                <a:schemeClr val="bg1"/>
              </a:solidFill>
              <a:latin typeface="Century Gothic" pitchFamily="34" charset="0"/>
            </a:endParaRPr>
          </a:p>
          <a:p>
            <a:pPr marL="342900" indent="-342900">
              <a:buFont typeface="Century Gothic" pitchFamily="34" charset="0"/>
              <a:buAutoNum type="arabicPeriod"/>
            </a:pPr>
            <a:r>
              <a:rPr lang="en-US">
                <a:solidFill>
                  <a:schemeClr val="bg1"/>
                </a:solidFill>
                <a:latin typeface="Century Gothic" pitchFamily="34" charset="0"/>
              </a:rPr>
              <a:t>How does the creature get to know the family who lives in the cottage? Why is he drawn to the family? How does the family’s reaction to the creature affect his view of himself and the human race?</a:t>
            </a:r>
          </a:p>
          <a:p>
            <a:pPr marL="342900" indent="-342900">
              <a:buFont typeface="Century Gothic" pitchFamily="34" charset="0"/>
              <a:buAutoNum type="arabicPeriod"/>
            </a:pPr>
            <a:endParaRPr lang="en-US">
              <a:solidFill>
                <a:schemeClr val="bg1"/>
              </a:solidFill>
              <a:latin typeface="Century Gothic" pitchFamily="34" charset="0"/>
            </a:endParaRPr>
          </a:p>
          <a:p>
            <a:pPr marL="342900" indent="-342900">
              <a:buFont typeface="Century Gothic" pitchFamily="34" charset="0"/>
              <a:buAutoNum type="arabicPeriod"/>
            </a:pPr>
            <a:r>
              <a:rPr lang="en-US">
                <a:solidFill>
                  <a:schemeClr val="bg1"/>
                </a:solidFill>
                <a:latin typeface="Century Gothic" pitchFamily="34" charset="0"/>
              </a:rPr>
              <a:t>After reading </a:t>
            </a:r>
            <a:r>
              <a:rPr lang="en-US" i="1">
                <a:solidFill>
                  <a:schemeClr val="bg1"/>
                </a:solidFill>
                <a:latin typeface="Century Gothic" pitchFamily="34" charset="0"/>
              </a:rPr>
              <a:t>Paradise Lost, why does the creature think he is like Adam in that book? </a:t>
            </a:r>
            <a:r>
              <a:rPr lang="en-US">
                <a:solidFill>
                  <a:schemeClr val="bg1"/>
                </a:solidFill>
                <a:latin typeface="Century Gothic" pitchFamily="34" charset="0"/>
              </a:rPr>
              <a:t>Why does he think he is like Satan? What are the specific reasons that the creature gives for hating his creator?</a:t>
            </a:r>
          </a:p>
          <a:p>
            <a:pPr marL="342900" indent="-342900">
              <a:buFont typeface="Century Gothic" pitchFamily="34" charset="0"/>
              <a:buAutoNum type="arabicPeriod"/>
            </a:pPr>
            <a:endParaRPr lang="en-US">
              <a:solidFill>
                <a:schemeClr val="bg1"/>
              </a:solidFill>
              <a:latin typeface="Century Gothic" pitchFamily="34" charset="0"/>
            </a:endParaRPr>
          </a:p>
          <a:p>
            <a:pPr marL="342900" indent="-342900">
              <a:buFont typeface="Century Gothic" pitchFamily="34" charset="0"/>
              <a:buAutoNum type="arabicPeriod"/>
            </a:pPr>
            <a:r>
              <a:rPr lang="en-US">
                <a:solidFill>
                  <a:schemeClr val="bg1"/>
                </a:solidFill>
                <a:latin typeface="Century Gothic" pitchFamily="34" charset="0"/>
              </a:rPr>
              <a:t>How does the creature cause the deaths of William and Justine? What does the murder of William tell the creature about himself? According to the creature, what can save him from doing evil?</a:t>
            </a:r>
          </a:p>
          <a:p>
            <a:pPr marL="342900" indent="-342900">
              <a:buFont typeface="Century Gothic" pitchFamily="34" charset="0"/>
              <a:buAutoNum type="arabicPeriod"/>
            </a:pPr>
            <a:endParaRPr lang="en-US">
              <a:solidFill>
                <a:schemeClr val="bg1"/>
              </a:solidFill>
              <a:latin typeface="Century Gothic" pitchFamily="34" charset="0"/>
            </a:endParaRPr>
          </a:p>
          <a:p>
            <a:pPr marL="342900" indent="-342900">
              <a:buFont typeface="Century Gothic" pitchFamily="34" charset="0"/>
              <a:buAutoNum type="arabicPeriod"/>
            </a:pPr>
            <a:r>
              <a:rPr lang="en-US">
                <a:solidFill>
                  <a:schemeClr val="bg1"/>
                </a:solidFill>
                <a:latin typeface="Century Gothic" pitchFamily="34" charset="0"/>
              </a:rPr>
              <a:t>Thus far, do you find the creature more or less sympathetic than the character of Victor Frankenstein? Explain.</a:t>
            </a:r>
          </a:p>
          <a:p>
            <a:pPr marL="342900" indent="-342900">
              <a:buFont typeface="Century Gothic" pitchFamily="34" charset="0"/>
              <a:buAutoNum type="arabicPeriod"/>
            </a:pPr>
            <a:endParaRPr lang="en-US">
              <a:solidFill>
                <a:schemeClr val="bg1"/>
              </a:solidFill>
              <a:latin typeface="Century Gothic" pitchFamily="34" charset="0"/>
            </a:endParaRPr>
          </a:p>
          <a:p>
            <a:pPr marL="342900" indent="-342900">
              <a:buFont typeface="Century Gothic" pitchFamily="34" charset="0"/>
              <a:buAutoNum type="arabicPeriod"/>
            </a:pPr>
            <a:r>
              <a:rPr lang="en-US">
                <a:solidFill>
                  <a:schemeClr val="bg1"/>
                </a:solidFill>
                <a:latin typeface="Century Gothic" pitchFamily="34" charset="0"/>
              </a:rPr>
              <a:t>How believable is the account of the creature’s education? Refer to the novel and your own experience in your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Chapters 17-21</a:t>
            </a:r>
            <a:endParaRPr lang="en-US" dirty="0">
              <a:solidFill>
                <a:schemeClr val="accent1">
                  <a:satMod val="150000"/>
                </a:schemeClr>
              </a:solidFill>
            </a:endParaRPr>
          </a:p>
        </p:txBody>
      </p:sp>
      <p:sp>
        <p:nvSpPr>
          <p:cNvPr id="49154" name="Szövegdoboz 2"/>
          <p:cNvSpPr txBox="1">
            <a:spLocks noChangeArrowheads="1"/>
          </p:cNvSpPr>
          <p:nvPr/>
        </p:nvSpPr>
        <p:spPr bwMode="auto">
          <a:xfrm>
            <a:off x="323850" y="1773238"/>
            <a:ext cx="8351838" cy="3170237"/>
          </a:xfrm>
          <a:prstGeom prst="rect">
            <a:avLst/>
          </a:prstGeom>
          <a:noFill/>
          <a:ln w="9525">
            <a:noFill/>
            <a:miter lim="800000"/>
            <a:headEnd/>
            <a:tailEnd/>
          </a:ln>
        </p:spPr>
        <p:txBody>
          <a:bodyPr>
            <a:spAutoFit/>
          </a:bodyPr>
          <a:lstStyle/>
          <a:p>
            <a:r>
              <a:rPr lang="en-US" sz="2000" b="1">
                <a:latin typeface="Century Gothic" pitchFamily="34" charset="0"/>
              </a:rPr>
              <a:t>FOCUS ACTIVITY</a:t>
            </a:r>
          </a:p>
          <a:p>
            <a:endParaRPr lang="en-GB" sz="2000" b="1">
              <a:latin typeface="Century Gothic" pitchFamily="34" charset="0"/>
            </a:endParaRPr>
          </a:p>
          <a:p>
            <a:r>
              <a:rPr lang="en-US" sz="2000">
                <a:latin typeface="Century Gothic" pitchFamily="34" charset="0"/>
              </a:rPr>
              <a:t>Why is it important to love and be loved?</a:t>
            </a:r>
          </a:p>
          <a:p>
            <a:endParaRPr lang="en-US" sz="2000">
              <a:latin typeface="Century Gothic" pitchFamily="34" charset="0"/>
            </a:endParaRPr>
          </a:p>
          <a:p>
            <a:r>
              <a:rPr lang="en-US" sz="2000" b="1">
                <a:latin typeface="Century Gothic" pitchFamily="34" charset="0"/>
              </a:rPr>
              <a:t>Think-Pair-Share</a:t>
            </a:r>
          </a:p>
          <a:p>
            <a:r>
              <a:rPr lang="en-US" sz="2000">
                <a:latin typeface="Century Gothic" pitchFamily="34" charset="0"/>
              </a:rPr>
              <a:t>On a sheet of paper, write three reasons why companionship or love is an important part of the human experience. Then meet with another student and read your ideas aloud. Discuss, blend, and adjust your lists to come up with three reasons that you both agree on.</a:t>
            </a:r>
            <a:endParaRPr lang="en-US" sz="2000" b="1">
              <a:latin typeface="Century Gothic"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Literary term: Foreshadowing</a:t>
            </a:r>
            <a:endParaRPr lang="en-US" dirty="0">
              <a:solidFill>
                <a:schemeClr val="accent1">
                  <a:satMod val="150000"/>
                </a:schemeClr>
              </a:solidFill>
            </a:endParaRPr>
          </a:p>
        </p:txBody>
      </p:sp>
      <p:sp>
        <p:nvSpPr>
          <p:cNvPr id="3" name="Szövegdoboz 2"/>
          <p:cNvSpPr txBox="1">
            <a:spLocks noChangeArrowheads="1"/>
          </p:cNvSpPr>
          <p:nvPr/>
        </p:nvSpPr>
        <p:spPr bwMode="auto">
          <a:xfrm>
            <a:off x="468313" y="1700213"/>
            <a:ext cx="8135937" cy="5130800"/>
          </a:xfrm>
          <a:prstGeom prst="rect">
            <a:avLst/>
          </a:prstGeom>
          <a:noFill/>
          <a:ln w="9525">
            <a:noFill/>
            <a:miter lim="800000"/>
            <a:headEnd/>
            <a:tailEnd/>
          </a:ln>
        </p:spPr>
        <p:txBody>
          <a:bodyPr>
            <a:spAutoFit/>
          </a:bodyPr>
          <a:lstStyle/>
          <a:p>
            <a:r>
              <a:rPr lang="en-US" b="1">
                <a:solidFill>
                  <a:schemeClr val="bg1"/>
                </a:solidFill>
                <a:latin typeface="Century Gothic" pitchFamily="34" charset="0"/>
              </a:rPr>
              <a:t>Did You Know?</a:t>
            </a:r>
          </a:p>
          <a:p>
            <a:r>
              <a:rPr lang="en-US" sz="2000">
                <a:solidFill>
                  <a:schemeClr val="bg1"/>
                </a:solidFill>
                <a:latin typeface="Century Gothic" pitchFamily="34" charset="0"/>
              </a:rPr>
              <a:t>Tales of horror create suspense by raising questions or uncertainties about the action in the reader’s mind.</a:t>
            </a:r>
          </a:p>
          <a:p>
            <a:r>
              <a:rPr lang="en-US" sz="2000">
                <a:solidFill>
                  <a:schemeClr val="bg1"/>
                </a:solidFill>
                <a:latin typeface="Century Gothic" pitchFamily="34" charset="0"/>
              </a:rPr>
              <a:t>Sometimes we don’t know what will happen. As we read, we wonder who or what is responsible for the events that take place, or we wonder how the events came about. In other cases, the tragic outcome is</a:t>
            </a:r>
          </a:p>
          <a:p>
            <a:r>
              <a:rPr lang="en-US" sz="2000">
                <a:solidFill>
                  <a:schemeClr val="bg1"/>
                </a:solidFill>
                <a:latin typeface="Century Gothic" pitchFamily="34" charset="0"/>
              </a:rPr>
              <a:t>known or strongly hinted at the beginning of the story. As we read, the suspense comes from anticipating when the worst will occur or wondering if it can be prevented. Authors often increase the readers’ feeling of fear or dread through</a:t>
            </a:r>
            <a:r>
              <a:rPr lang="en-US" sz="2000" b="1">
                <a:solidFill>
                  <a:schemeClr val="bg1"/>
                </a:solidFill>
                <a:latin typeface="Century Gothic" pitchFamily="34" charset="0"/>
              </a:rPr>
              <a:t> foreshadowing</a:t>
            </a:r>
            <a:r>
              <a:rPr lang="en-US" sz="2000">
                <a:solidFill>
                  <a:schemeClr val="bg1"/>
                </a:solidFill>
                <a:latin typeface="Century Gothic" pitchFamily="34" charset="0"/>
              </a:rPr>
              <a:t>. They </a:t>
            </a:r>
            <a:r>
              <a:rPr lang="en-US" sz="2000" b="1">
                <a:solidFill>
                  <a:schemeClr val="bg1"/>
                </a:solidFill>
                <a:latin typeface="Century Gothic" pitchFamily="34" charset="0"/>
              </a:rPr>
              <a:t>give hints that suggest or prepare the reader for a later event</a:t>
            </a:r>
            <a:r>
              <a:rPr lang="en-US" sz="2000">
                <a:solidFill>
                  <a:schemeClr val="bg1"/>
                </a:solidFill>
                <a:latin typeface="Century Gothic" pitchFamily="34" charset="0"/>
              </a:rPr>
              <a:t>. Such hints, or foreshadowing, might take the form of a statement by a character, a mood established in the description of the setting, or the revelation of an important trait in one of the characters.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Tracing main events</a:t>
            </a:r>
            <a:endParaRPr lang="en-US" dirty="0">
              <a:solidFill>
                <a:schemeClr val="accent1">
                  <a:satMod val="150000"/>
                </a:schemeClr>
              </a:solidFill>
            </a:endParaRPr>
          </a:p>
        </p:txBody>
      </p:sp>
      <p:sp>
        <p:nvSpPr>
          <p:cNvPr id="9" name="Tartalom helye 8"/>
          <p:cNvSpPr>
            <a:spLocks noGrp="1"/>
          </p:cNvSpPr>
          <p:nvPr>
            <p:ph sz="half" idx="1"/>
          </p:nvPr>
        </p:nvSpPr>
        <p:spPr>
          <a:xfrm>
            <a:off x="179388" y="1628775"/>
            <a:ext cx="3744912" cy="4768850"/>
          </a:xfrm>
        </p:spPr>
        <p:txBody>
          <a:bodyPr rtlCol="0">
            <a:normAutofit fontScale="70000" lnSpcReduction="20000"/>
          </a:bodyPr>
          <a:lstStyle/>
          <a:p>
            <a:pPr marL="438912" indent="-320040" fontAlgn="auto">
              <a:spcBef>
                <a:spcPts val="0"/>
              </a:spcBef>
              <a:spcAft>
                <a:spcPts val="0"/>
              </a:spcAft>
              <a:buFont typeface="Wingdings 2"/>
              <a:buNone/>
              <a:defRPr/>
            </a:pPr>
            <a:r>
              <a:rPr lang="en-GB" b="1" dirty="0" smtClean="0"/>
              <a:t>Vocabulary</a:t>
            </a:r>
          </a:p>
          <a:p>
            <a:pPr marL="438912" indent="-320040" fontAlgn="auto">
              <a:spcBef>
                <a:spcPts val="0"/>
              </a:spcBef>
              <a:spcAft>
                <a:spcPts val="0"/>
              </a:spcAft>
              <a:buFont typeface="Wingdings 2"/>
              <a:buNone/>
              <a:defRPr/>
            </a:pPr>
            <a:endParaRPr lang="en-US" dirty="0" smtClean="0"/>
          </a:p>
          <a:p>
            <a:pPr marL="438912" indent="-320040" fontAlgn="auto">
              <a:spcBef>
                <a:spcPts val="0"/>
              </a:spcBef>
              <a:spcAft>
                <a:spcPts val="0"/>
              </a:spcAft>
              <a:buFont typeface="Wingdings 2"/>
              <a:buChar char=""/>
              <a:defRPr/>
            </a:pPr>
            <a:r>
              <a:rPr lang="en-US" b="1" i="1" dirty="0" smtClean="0">
                <a:solidFill>
                  <a:srgbClr val="FFC000"/>
                </a:solidFill>
              </a:rPr>
              <a:t>base</a:t>
            </a:r>
            <a:r>
              <a:rPr lang="en-US" dirty="0" smtClean="0"/>
              <a:t> </a:t>
            </a:r>
            <a:r>
              <a:rPr lang="en-US" i="1" dirty="0" smtClean="0"/>
              <a:t>adj. mean-spirited</a:t>
            </a:r>
          </a:p>
          <a:p>
            <a:pPr marL="438912" indent="-320040" fontAlgn="auto">
              <a:spcBef>
                <a:spcPts val="0"/>
              </a:spcBef>
              <a:spcAft>
                <a:spcPts val="0"/>
              </a:spcAft>
              <a:buFont typeface="Wingdings 2"/>
              <a:buChar char=""/>
              <a:defRPr/>
            </a:pPr>
            <a:r>
              <a:rPr lang="en-US" dirty="0" smtClean="0"/>
              <a:t>inexorable </a:t>
            </a:r>
            <a:r>
              <a:rPr lang="en-US" i="1" dirty="0" smtClean="0"/>
              <a:t>adj. unyielding</a:t>
            </a:r>
          </a:p>
          <a:p>
            <a:pPr marL="438912" indent="-320040" fontAlgn="auto">
              <a:spcBef>
                <a:spcPts val="0"/>
              </a:spcBef>
              <a:spcAft>
                <a:spcPts val="0"/>
              </a:spcAft>
              <a:buFont typeface="Wingdings 2"/>
              <a:buChar char=""/>
              <a:defRPr/>
            </a:pPr>
            <a:r>
              <a:rPr lang="en-US" b="1" i="1" dirty="0" smtClean="0">
                <a:solidFill>
                  <a:srgbClr val="FFC000"/>
                </a:solidFill>
              </a:rPr>
              <a:t>insurmountable</a:t>
            </a:r>
            <a:r>
              <a:rPr lang="en-US" dirty="0" smtClean="0"/>
              <a:t> </a:t>
            </a:r>
            <a:r>
              <a:rPr lang="en-US" i="1" dirty="0" smtClean="0"/>
              <a:t>adj. impossible to overcome</a:t>
            </a:r>
          </a:p>
          <a:p>
            <a:pPr marL="438912" indent="-320040" fontAlgn="auto">
              <a:spcBef>
                <a:spcPts val="0"/>
              </a:spcBef>
              <a:spcAft>
                <a:spcPts val="0"/>
              </a:spcAft>
              <a:buFont typeface="Wingdings 2"/>
              <a:buChar char=""/>
              <a:defRPr/>
            </a:pPr>
            <a:r>
              <a:rPr lang="en-US" b="1" i="1" dirty="0" smtClean="0">
                <a:solidFill>
                  <a:srgbClr val="FFC000"/>
                </a:solidFill>
              </a:rPr>
              <a:t>irksome</a:t>
            </a:r>
            <a:r>
              <a:rPr lang="en-US" dirty="0" smtClean="0"/>
              <a:t> </a:t>
            </a:r>
            <a:r>
              <a:rPr lang="en-US" i="1" dirty="0" smtClean="0"/>
              <a:t>adj. annoying</a:t>
            </a:r>
          </a:p>
          <a:p>
            <a:pPr marL="438912" indent="-320040" fontAlgn="auto">
              <a:spcBef>
                <a:spcPts val="0"/>
              </a:spcBef>
              <a:spcAft>
                <a:spcPts val="0"/>
              </a:spcAft>
              <a:buFont typeface="Wingdings 2"/>
              <a:buChar char=""/>
              <a:defRPr/>
            </a:pPr>
            <a:r>
              <a:rPr lang="en-US" b="1" dirty="0" smtClean="0">
                <a:solidFill>
                  <a:srgbClr val="FFC000"/>
                </a:solidFill>
              </a:rPr>
              <a:t>listless</a:t>
            </a:r>
            <a:r>
              <a:rPr lang="en-US" dirty="0" smtClean="0"/>
              <a:t> </a:t>
            </a:r>
            <a:r>
              <a:rPr lang="en-US" i="1" dirty="0" smtClean="0"/>
              <a:t>adj. lacking energy</a:t>
            </a:r>
          </a:p>
          <a:p>
            <a:pPr marL="438912" indent="-320040" fontAlgn="auto">
              <a:spcBef>
                <a:spcPts val="0"/>
              </a:spcBef>
              <a:spcAft>
                <a:spcPts val="0"/>
              </a:spcAft>
              <a:buFont typeface="Wingdings 2"/>
              <a:buChar char=""/>
              <a:defRPr/>
            </a:pPr>
            <a:r>
              <a:rPr lang="en-US" b="1" i="1" dirty="0" smtClean="0">
                <a:solidFill>
                  <a:srgbClr val="FFC000"/>
                </a:solidFill>
              </a:rPr>
              <a:t>malicious </a:t>
            </a:r>
            <a:r>
              <a:rPr lang="en-US" i="1" dirty="0" smtClean="0"/>
              <a:t>adj. deliberately harmful</a:t>
            </a:r>
          </a:p>
          <a:p>
            <a:pPr marL="438912" indent="-320040" fontAlgn="auto">
              <a:spcBef>
                <a:spcPts val="0"/>
              </a:spcBef>
              <a:spcAft>
                <a:spcPts val="0"/>
              </a:spcAft>
              <a:buFont typeface="Wingdings 2"/>
              <a:buChar char=""/>
              <a:defRPr/>
            </a:pPr>
            <a:r>
              <a:rPr lang="en-US" b="1" i="1" dirty="0" smtClean="0">
                <a:solidFill>
                  <a:srgbClr val="FFC000"/>
                </a:solidFill>
              </a:rPr>
              <a:t>torpor</a:t>
            </a:r>
            <a:r>
              <a:rPr lang="en-US" dirty="0" smtClean="0"/>
              <a:t> </a:t>
            </a:r>
            <a:r>
              <a:rPr lang="en-US" i="1" dirty="0" smtClean="0"/>
              <a:t>n. state of inactivity or apathy</a:t>
            </a:r>
          </a:p>
          <a:p>
            <a:pPr marL="438912" indent="-320040" fontAlgn="auto">
              <a:spcBef>
                <a:spcPts val="0"/>
              </a:spcBef>
              <a:spcAft>
                <a:spcPts val="0"/>
              </a:spcAft>
              <a:buFont typeface="Wingdings 2"/>
              <a:buChar char=""/>
              <a:defRPr/>
            </a:pPr>
            <a:r>
              <a:rPr lang="en-US" b="1" dirty="0" smtClean="0">
                <a:solidFill>
                  <a:srgbClr val="FFC000"/>
                </a:solidFill>
              </a:rPr>
              <a:t>traverse</a:t>
            </a:r>
            <a:r>
              <a:rPr lang="en-US" dirty="0" smtClean="0"/>
              <a:t> </a:t>
            </a:r>
            <a:r>
              <a:rPr lang="en-US" i="1" dirty="0" smtClean="0"/>
              <a:t>v. to travel across</a:t>
            </a:r>
            <a:endParaRPr lang="en-US" dirty="0"/>
          </a:p>
        </p:txBody>
      </p:sp>
      <p:graphicFrame>
        <p:nvGraphicFramePr>
          <p:cNvPr id="13" name="Tartalom helye 12"/>
          <p:cNvGraphicFramePr>
            <a:graphicFrameLocks noGrp="1"/>
          </p:cNvGraphicFramePr>
          <p:nvPr>
            <p:ph sz="half" idx="2"/>
          </p:nvPr>
        </p:nvGraphicFramePr>
        <p:xfrm>
          <a:off x="3707904" y="1484784"/>
          <a:ext cx="5184775"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20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20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20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20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13"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normAutofit fontScale="90000"/>
          </a:bodyPr>
          <a:lstStyle/>
          <a:p>
            <a:pPr fontAlgn="auto">
              <a:spcAft>
                <a:spcPts val="0"/>
              </a:spcAft>
              <a:defRPr/>
            </a:pPr>
            <a:r>
              <a:rPr lang="en-GB" dirty="0" smtClean="0">
                <a:solidFill>
                  <a:schemeClr val="accent1">
                    <a:satMod val="150000"/>
                  </a:schemeClr>
                </a:solidFill>
              </a:rPr>
              <a:t>Chapters 17-21</a:t>
            </a:r>
            <a:br>
              <a:rPr lang="en-GB" dirty="0" smtClean="0">
                <a:solidFill>
                  <a:schemeClr val="accent1">
                    <a:satMod val="150000"/>
                  </a:schemeClr>
                </a:solidFill>
              </a:rPr>
            </a:br>
            <a:r>
              <a:rPr lang="en-GB" dirty="0" smtClean="0">
                <a:solidFill>
                  <a:schemeClr val="accent1">
                    <a:satMod val="150000"/>
                  </a:schemeClr>
                </a:solidFill>
              </a:rPr>
              <a:t>Personal response</a:t>
            </a:r>
            <a:endParaRPr lang="en-US" dirty="0">
              <a:solidFill>
                <a:schemeClr val="accent1">
                  <a:satMod val="150000"/>
                </a:schemeClr>
              </a:solidFill>
            </a:endParaRPr>
          </a:p>
        </p:txBody>
      </p:sp>
      <p:sp>
        <p:nvSpPr>
          <p:cNvPr id="5" name="Szövegdoboz 4"/>
          <p:cNvSpPr txBox="1">
            <a:spLocks noChangeArrowheads="1"/>
          </p:cNvSpPr>
          <p:nvPr/>
        </p:nvSpPr>
        <p:spPr bwMode="auto">
          <a:xfrm>
            <a:off x="179388" y="1700213"/>
            <a:ext cx="8713787" cy="4524375"/>
          </a:xfrm>
          <a:prstGeom prst="rect">
            <a:avLst/>
          </a:prstGeom>
          <a:noFill/>
          <a:ln w="9525">
            <a:noFill/>
            <a:miter lim="800000"/>
            <a:headEnd/>
            <a:tailEnd/>
          </a:ln>
        </p:spPr>
        <p:txBody>
          <a:bodyPr>
            <a:spAutoFit/>
          </a:bodyPr>
          <a:lstStyle/>
          <a:p>
            <a:pPr marL="342900" indent="-342900">
              <a:buFont typeface="Century Gothic" pitchFamily="34" charset="0"/>
              <a:buAutoNum type="arabicPeriod"/>
            </a:pPr>
            <a:r>
              <a:rPr lang="en-US">
                <a:solidFill>
                  <a:schemeClr val="bg1"/>
                </a:solidFill>
                <a:latin typeface="Century Gothic" pitchFamily="34" charset="0"/>
              </a:rPr>
              <a:t>Which of the events in this section of the novel surprised you the most and why?</a:t>
            </a:r>
          </a:p>
          <a:p>
            <a:pPr marL="342900" indent="-342900">
              <a:buFont typeface="Century Gothic" pitchFamily="34" charset="0"/>
              <a:buAutoNum type="arabicPeriod"/>
            </a:pPr>
            <a:endParaRPr lang="en-US">
              <a:solidFill>
                <a:schemeClr val="bg1"/>
              </a:solidFill>
              <a:latin typeface="Century Gothic" pitchFamily="34" charset="0"/>
            </a:endParaRPr>
          </a:p>
          <a:p>
            <a:pPr marL="342900" indent="-342900">
              <a:buFont typeface="Century Gothic" pitchFamily="34" charset="0"/>
              <a:buAutoNum type="arabicPeriod"/>
            </a:pPr>
            <a:r>
              <a:rPr lang="en-US">
                <a:solidFill>
                  <a:schemeClr val="bg1"/>
                </a:solidFill>
                <a:latin typeface="Century Gothic" pitchFamily="34" charset="0"/>
              </a:rPr>
              <a:t>What arguments does the creature use to persuade Frankenstein to make the female creature? How does Frankenstein’s decision affect Frankenstein’s mood and personal life?</a:t>
            </a:r>
          </a:p>
          <a:p>
            <a:pPr marL="342900" indent="-342900">
              <a:buFont typeface="Century Gothic" pitchFamily="34" charset="0"/>
              <a:buAutoNum type="arabicPeriod"/>
            </a:pPr>
            <a:endParaRPr lang="en-US">
              <a:solidFill>
                <a:schemeClr val="bg1"/>
              </a:solidFill>
              <a:latin typeface="Century Gothic" pitchFamily="34" charset="0"/>
            </a:endParaRPr>
          </a:p>
          <a:p>
            <a:pPr marL="342900" indent="-342900">
              <a:buFont typeface="Century Gothic" pitchFamily="34" charset="0"/>
              <a:buAutoNum type="arabicPeriod"/>
            </a:pPr>
            <a:r>
              <a:rPr lang="en-US">
                <a:solidFill>
                  <a:schemeClr val="bg1"/>
                </a:solidFill>
                <a:latin typeface="Century Gothic" pitchFamily="34" charset="0"/>
              </a:rPr>
              <a:t>What keeps Frankenstein from completing the second creature? In your opinion, why does the creature direct his revenge to Frankenstein’s wedding?</a:t>
            </a:r>
          </a:p>
          <a:p>
            <a:pPr marL="342900" indent="-342900">
              <a:buFont typeface="Century Gothic" pitchFamily="34" charset="0"/>
              <a:buAutoNum type="arabicPeriod"/>
            </a:pPr>
            <a:endParaRPr lang="en-US">
              <a:solidFill>
                <a:schemeClr val="bg1"/>
              </a:solidFill>
              <a:latin typeface="Century Gothic" pitchFamily="34" charset="0"/>
            </a:endParaRPr>
          </a:p>
          <a:p>
            <a:pPr marL="342900" indent="-342900">
              <a:buFont typeface="Century Gothic" pitchFamily="34" charset="0"/>
              <a:buAutoNum type="arabicPeriod"/>
            </a:pPr>
            <a:r>
              <a:rPr lang="en-US">
                <a:solidFill>
                  <a:schemeClr val="bg1"/>
                </a:solidFill>
                <a:latin typeface="Century Gothic" pitchFamily="34" charset="0"/>
              </a:rPr>
              <a:t>How does Frankenstein become lost at sea? What happens when he lands in Ireland? Why does he call himself Henry Clerval’s murderer?</a:t>
            </a:r>
          </a:p>
          <a:p>
            <a:pPr marL="342900" indent="-342900">
              <a:buFont typeface="Century Gothic" pitchFamily="34" charset="0"/>
              <a:buAutoNum type="arabicPeriod"/>
            </a:pPr>
            <a:endParaRPr lang="en-US">
              <a:solidFill>
                <a:schemeClr val="bg1"/>
              </a:solidFill>
              <a:latin typeface="Century Gothic" pitchFamily="34" charset="0"/>
            </a:endParaRPr>
          </a:p>
          <a:p>
            <a:pPr marL="342900" indent="-342900">
              <a:buFont typeface="Century Gothic" pitchFamily="34" charset="0"/>
              <a:buAutoNum type="arabicPeriod"/>
            </a:pPr>
            <a:r>
              <a:rPr lang="en-US">
                <a:solidFill>
                  <a:schemeClr val="bg1"/>
                </a:solidFill>
                <a:latin typeface="Century Gothic" pitchFamily="34" charset="0"/>
              </a:rPr>
              <a:t>How does Shelley create a feeling of suspense in Chapters 17 through 21? Did you find the events in Chapter 21 probable or improbable? Explain.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152400"/>
            <a:ext cx="8712968" cy="1251062"/>
          </a:xfrm>
        </p:spPr>
        <p:txBody>
          <a:bodyPr/>
          <a:lstStyle/>
          <a:p>
            <a:pPr fontAlgn="auto">
              <a:spcAft>
                <a:spcPts val="0"/>
              </a:spcAft>
              <a:defRPr/>
            </a:pPr>
            <a:r>
              <a:rPr lang="en-GB" sz="3600" dirty="0" smtClean="0">
                <a:solidFill>
                  <a:schemeClr val="accent1">
                    <a:satMod val="150000"/>
                  </a:schemeClr>
                </a:solidFill>
              </a:rPr>
              <a:t>Writing task: </a:t>
            </a:r>
            <a:br>
              <a:rPr lang="en-GB" sz="3600" dirty="0" smtClean="0">
                <a:solidFill>
                  <a:schemeClr val="accent1">
                    <a:satMod val="150000"/>
                  </a:schemeClr>
                </a:solidFill>
              </a:rPr>
            </a:br>
            <a:r>
              <a:rPr lang="en-GB" sz="3600" dirty="0" smtClean="0">
                <a:solidFill>
                  <a:schemeClr val="accent1">
                    <a:satMod val="150000"/>
                  </a:schemeClr>
                </a:solidFill>
              </a:rPr>
              <a:t>Explanation for creating companion</a:t>
            </a:r>
            <a:endParaRPr lang="en-US" sz="3600" dirty="0">
              <a:solidFill>
                <a:schemeClr val="accent1">
                  <a:satMod val="150000"/>
                </a:schemeClr>
              </a:solidFill>
            </a:endParaRPr>
          </a:p>
        </p:txBody>
      </p:sp>
      <p:sp>
        <p:nvSpPr>
          <p:cNvPr id="3" name="Szövegdoboz 2"/>
          <p:cNvSpPr txBox="1">
            <a:spLocks noChangeArrowheads="1"/>
          </p:cNvSpPr>
          <p:nvPr/>
        </p:nvSpPr>
        <p:spPr bwMode="auto">
          <a:xfrm>
            <a:off x="395288" y="1773238"/>
            <a:ext cx="8353425" cy="3784600"/>
          </a:xfrm>
          <a:prstGeom prst="rect">
            <a:avLst/>
          </a:prstGeom>
          <a:noFill/>
          <a:ln w="9525">
            <a:noFill/>
            <a:miter lim="800000"/>
            <a:headEnd/>
            <a:tailEnd/>
          </a:ln>
        </p:spPr>
        <p:txBody>
          <a:bodyPr>
            <a:spAutoFit/>
          </a:bodyPr>
          <a:lstStyle/>
          <a:p>
            <a:r>
              <a:rPr lang="en-US" sz="2400" b="1">
                <a:latin typeface="Century Gothic" pitchFamily="34" charset="0"/>
              </a:rPr>
              <a:t>The Second Time Around</a:t>
            </a:r>
          </a:p>
          <a:p>
            <a:r>
              <a:rPr lang="en-US" sz="2400">
                <a:latin typeface="Century Gothic" pitchFamily="34" charset="0"/>
              </a:rPr>
              <a:t>Imagine that Victor Frankenstein has decided to write a letter to Elizabeth or his father that describes his thoughts about creating another creature. Take on the role of Frankenstein as you write a letter of explanation. You may want to compare Frankenstein’s creation of the second creature to his creation of the first one. Does he have the same motives or different</a:t>
            </a:r>
          </a:p>
          <a:p>
            <a:r>
              <a:rPr lang="en-US" sz="2400">
                <a:latin typeface="Century Gothic" pitchFamily="34" charset="0"/>
              </a:rPr>
              <a:t>ones? Do you think his attitude toward such ambitious projects has changed?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0"/>
            <a:ext cx="8229600" cy="1251062"/>
          </a:xfrm>
        </p:spPr>
        <p:txBody>
          <a:bodyPr>
            <a:normAutofit fontScale="90000"/>
          </a:bodyPr>
          <a:lstStyle/>
          <a:p>
            <a:pPr fontAlgn="auto">
              <a:spcAft>
                <a:spcPts val="0"/>
              </a:spcAft>
              <a:defRPr/>
            </a:pPr>
            <a:r>
              <a:rPr lang="en-GB" dirty="0" smtClean="0">
                <a:solidFill>
                  <a:schemeClr val="accent1">
                    <a:satMod val="150000"/>
                  </a:schemeClr>
                </a:solidFill>
              </a:rPr>
              <a:t>Chapters 22-24</a:t>
            </a:r>
            <a:br>
              <a:rPr lang="en-GB" dirty="0" smtClean="0">
                <a:solidFill>
                  <a:schemeClr val="accent1">
                    <a:satMod val="150000"/>
                  </a:schemeClr>
                </a:solidFill>
              </a:rPr>
            </a:br>
            <a:r>
              <a:rPr lang="en-US" sz="3600" dirty="0" smtClean="0">
                <a:solidFill>
                  <a:schemeClr val="accent1">
                    <a:satMod val="150000"/>
                  </a:schemeClr>
                </a:solidFill>
              </a:rPr>
              <a:t>BACKGROUND-Dramatic productions</a:t>
            </a:r>
            <a:endParaRPr lang="en-US" sz="3600" dirty="0">
              <a:solidFill>
                <a:schemeClr val="accent1">
                  <a:satMod val="150000"/>
                </a:schemeClr>
              </a:solidFill>
            </a:endParaRPr>
          </a:p>
        </p:txBody>
      </p:sp>
      <p:sp>
        <p:nvSpPr>
          <p:cNvPr id="3" name="Szövegdoboz 2"/>
          <p:cNvSpPr txBox="1">
            <a:spLocks noChangeArrowheads="1"/>
          </p:cNvSpPr>
          <p:nvPr/>
        </p:nvSpPr>
        <p:spPr bwMode="auto">
          <a:xfrm>
            <a:off x="179388" y="1557338"/>
            <a:ext cx="8785225" cy="5354637"/>
          </a:xfrm>
          <a:prstGeom prst="rect">
            <a:avLst/>
          </a:prstGeom>
          <a:noFill/>
          <a:ln w="9525">
            <a:noFill/>
            <a:miter lim="800000"/>
            <a:headEnd/>
            <a:tailEnd/>
          </a:ln>
        </p:spPr>
        <p:txBody>
          <a:bodyPr>
            <a:spAutoFit/>
          </a:bodyPr>
          <a:lstStyle/>
          <a:p>
            <a:r>
              <a:rPr lang="en-US">
                <a:solidFill>
                  <a:schemeClr val="bg1"/>
                </a:solidFill>
                <a:latin typeface="Century Gothic" pitchFamily="34" charset="0"/>
              </a:rPr>
              <a:t>Five years after Frankenstein was published, Mary Shelley saw the first dramatic production of her novel. She liked the actor’s portrayal of her creature. How well she might like the hundreds of interpretations</a:t>
            </a:r>
          </a:p>
          <a:p>
            <a:r>
              <a:rPr lang="en-US">
                <a:solidFill>
                  <a:schemeClr val="bg1"/>
                </a:solidFill>
                <a:latin typeface="Century Gothic" pitchFamily="34" charset="0"/>
              </a:rPr>
              <a:t>since is interesting speculation. In the 1931 film Frankenstein, starring English actor Boris Karloff, the monster comes to life on an operating table after being zapped with electricity. Given a huge, squared-off skull and pale corpse-like skin, Karloff portrayed the monster as a gentle, almost childlike character. His interpretation struck a chord with audiences, especially young children, from whom he received much fan mail. In the 1995 film version of the novel, Mary Shelley’s Frankenstein, Robert De Niro, an actor known</a:t>
            </a:r>
          </a:p>
          <a:p>
            <a:r>
              <a:rPr lang="en-US">
                <a:solidFill>
                  <a:schemeClr val="bg1"/>
                </a:solidFill>
                <a:latin typeface="Century Gothic" pitchFamily="34" charset="0"/>
              </a:rPr>
              <a:t>for his violent tough-guy roles, was cast as the creature. The director, Kenneth Branagh, explained, “I wanted a wise and intelligent and multifaceted Creature who could be angry and even funny at times, and who would have a sense of humor, however darkly ironic.” To develop the physical appearance of the creature, make-up artists did research in books from the early 1800s on surgery, skin disorders, and embalming. They wanted to find out what Frankenstein would have been able to achieve using the techniques and knowledge available at the time. The result is a gray, scarred, hulking, patchwork sort of 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395288" y="333375"/>
            <a:ext cx="8280400" cy="6708775"/>
          </a:xfrm>
          <a:prstGeom prst="rect">
            <a:avLst/>
          </a:prstGeom>
          <a:noFill/>
        </p:spPr>
        <p:txBody>
          <a:bodyPr>
            <a:spAutoFit/>
          </a:bodyPr>
          <a:lstStyle/>
          <a:p>
            <a:pPr fontAlgn="auto">
              <a:spcBef>
                <a:spcPts val="0"/>
              </a:spcBef>
              <a:spcAft>
                <a:spcPts val="0"/>
              </a:spcAft>
              <a:buFont typeface="Arial" pitchFamily="34" charset="0"/>
              <a:buChar char="•"/>
              <a:defRPr/>
            </a:pPr>
            <a:r>
              <a:rPr lang="en-US" sz="2000" b="1" dirty="0">
                <a:solidFill>
                  <a:schemeClr val="bg1">
                    <a:lumMod val="95000"/>
                    <a:lumOff val="5000"/>
                  </a:schemeClr>
                </a:solidFill>
                <a:latin typeface="+mn-lt"/>
              </a:rPr>
              <a:t>Mary is born in Great Britain in 1797 to well-known parents but unfortunately, her mother dies in childbirth.</a:t>
            </a:r>
          </a:p>
          <a:p>
            <a:pPr fontAlgn="auto">
              <a:lnSpc>
                <a:spcPct val="80000"/>
              </a:lnSpc>
              <a:spcBef>
                <a:spcPts val="0"/>
              </a:spcBef>
              <a:spcAft>
                <a:spcPts val="0"/>
              </a:spcAft>
              <a:buFont typeface="Arial" pitchFamily="34" charset="0"/>
              <a:buChar char="•"/>
              <a:defRPr/>
            </a:pPr>
            <a:r>
              <a:rPr lang="en-US" sz="2000" b="1" dirty="0">
                <a:solidFill>
                  <a:schemeClr val="bg1">
                    <a:lumMod val="95000"/>
                    <a:lumOff val="5000"/>
                  </a:schemeClr>
                </a:solidFill>
                <a:latin typeface="+mn-lt"/>
              </a:rPr>
              <a:t>At the age of 16, Mary meets the young poet Percy </a:t>
            </a:r>
            <a:r>
              <a:rPr lang="en-US" sz="2000" b="1" dirty="0" err="1">
                <a:solidFill>
                  <a:schemeClr val="bg1">
                    <a:lumMod val="95000"/>
                    <a:lumOff val="5000"/>
                  </a:schemeClr>
                </a:solidFill>
                <a:latin typeface="+mn-lt"/>
              </a:rPr>
              <a:t>Bysshe</a:t>
            </a:r>
            <a:r>
              <a:rPr lang="en-US" sz="2000" b="1" dirty="0">
                <a:solidFill>
                  <a:schemeClr val="bg1">
                    <a:lumMod val="95000"/>
                    <a:lumOff val="5000"/>
                  </a:schemeClr>
                </a:solidFill>
                <a:latin typeface="+mn-lt"/>
              </a:rPr>
              <a:t> Shelley who is married at the time. Later, his wife drowns herself so Mary and Percy get married.</a:t>
            </a:r>
          </a:p>
          <a:p>
            <a:pPr fontAlgn="auto">
              <a:lnSpc>
                <a:spcPct val="80000"/>
              </a:lnSpc>
              <a:spcBef>
                <a:spcPts val="0"/>
              </a:spcBef>
              <a:spcAft>
                <a:spcPts val="0"/>
              </a:spcAft>
              <a:buFont typeface="Arial" pitchFamily="34" charset="0"/>
              <a:buChar char="•"/>
              <a:defRPr/>
            </a:pPr>
            <a:endParaRPr lang="en-GB" sz="2000" b="1" dirty="0">
              <a:solidFill>
                <a:schemeClr val="bg1">
                  <a:lumMod val="95000"/>
                  <a:lumOff val="5000"/>
                </a:schemeClr>
              </a:solidFill>
              <a:latin typeface="+mn-lt"/>
            </a:endParaRPr>
          </a:p>
          <a:p>
            <a:pPr fontAlgn="auto">
              <a:lnSpc>
                <a:spcPct val="80000"/>
              </a:lnSpc>
              <a:spcBef>
                <a:spcPts val="0"/>
              </a:spcBef>
              <a:spcAft>
                <a:spcPts val="0"/>
              </a:spcAft>
              <a:buFont typeface="Arial" pitchFamily="34" charset="0"/>
              <a:buChar char="•"/>
              <a:defRPr/>
            </a:pPr>
            <a:endParaRPr lang="en-US" sz="2000" b="1" dirty="0">
              <a:solidFill>
                <a:schemeClr val="bg1">
                  <a:lumMod val="95000"/>
                  <a:lumOff val="5000"/>
                </a:schemeClr>
              </a:solidFill>
              <a:latin typeface="+mn-lt"/>
            </a:endParaRPr>
          </a:p>
          <a:p>
            <a:pPr fontAlgn="auto">
              <a:lnSpc>
                <a:spcPct val="80000"/>
              </a:lnSpc>
              <a:spcBef>
                <a:spcPts val="0"/>
              </a:spcBef>
              <a:spcAft>
                <a:spcPts val="0"/>
              </a:spcAft>
              <a:buFont typeface="Arial" pitchFamily="34" charset="0"/>
              <a:buChar char="•"/>
              <a:defRPr/>
            </a:pPr>
            <a:r>
              <a:rPr lang="en-US" sz="2000" b="1" dirty="0">
                <a:solidFill>
                  <a:schemeClr val="bg1">
                    <a:lumMod val="95000"/>
                    <a:lumOff val="5000"/>
                  </a:schemeClr>
                </a:solidFill>
                <a:latin typeface="+mn-lt"/>
              </a:rPr>
              <a:t>They travel around Europe together and it is in Switzerland that Percy’s close friend, the poet Byron, suggests that Mary, Percy, </a:t>
            </a:r>
            <a:r>
              <a:rPr lang="en-US" sz="2000" b="1" dirty="0" err="1">
                <a:solidFill>
                  <a:schemeClr val="bg1">
                    <a:lumMod val="95000"/>
                    <a:lumOff val="5000"/>
                  </a:schemeClr>
                </a:solidFill>
                <a:latin typeface="+mn-lt"/>
              </a:rPr>
              <a:t>Polidori</a:t>
            </a:r>
            <a:r>
              <a:rPr lang="en-US" sz="2000" b="1" dirty="0">
                <a:solidFill>
                  <a:schemeClr val="bg1">
                    <a:lumMod val="95000"/>
                    <a:lumOff val="5000"/>
                  </a:schemeClr>
                </a:solidFill>
                <a:latin typeface="+mn-lt"/>
              </a:rPr>
              <a:t> (another friend) and himself each writes a ghost story. Mary’s Frankenstein is the only story of the four that gets published as a novel.</a:t>
            </a:r>
          </a:p>
          <a:p>
            <a:pPr fontAlgn="auto">
              <a:lnSpc>
                <a:spcPct val="80000"/>
              </a:lnSpc>
              <a:spcBef>
                <a:spcPts val="0"/>
              </a:spcBef>
              <a:spcAft>
                <a:spcPts val="0"/>
              </a:spcAft>
              <a:defRPr/>
            </a:pPr>
            <a:endParaRPr lang="en-US" sz="2000" b="1" dirty="0">
              <a:solidFill>
                <a:schemeClr val="bg1">
                  <a:lumMod val="95000"/>
                  <a:lumOff val="5000"/>
                </a:schemeClr>
              </a:solidFill>
              <a:latin typeface="+mn-lt"/>
            </a:endParaRPr>
          </a:p>
          <a:p>
            <a:pPr fontAlgn="auto">
              <a:lnSpc>
                <a:spcPct val="80000"/>
              </a:lnSpc>
              <a:spcBef>
                <a:spcPts val="0"/>
              </a:spcBef>
              <a:spcAft>
                <a:spcPts val="0"/>
              </a:spcAft>
              <a:buFont typeface="Arial" pitchFamily="34" charset="0"/>
              <a:buChar char="•"/>
              <a:defRPr/>
            </a:pPr>
            <a:endParaRPr lang="en-US" sz="2000" b="1" dirty="0">
              <a:solidFill>
                <a:schemeClr val="bg1">
                  <a:lumMod val="95000"/>
                  <a:lumOff val="5000"/>
                </a:schemeClr>
              </a:solidFill>
              <a:latin typeface="+mn-lt"/>
            </a:endParaRPr>
          </a:p>
          <a:p>
            <a:pPr fontAlgn="auto">
              <a:lnSpc>
                <a:spcPct val="80000"/>
              </a:lnSpc>
              <a:spcBef>
                <a:spcPts val="0"/>
              </a:spcBef>
              <a:spcAft>
                <a:spcPts val="0"/>
              </a:spcAft>
              <a:buFont typeface="Arial" pitchFamily="34" charset="0"/>
              <a:buChar char="•"/>
              <a:defRPr/>
            </a:pPr>
            <a:r>
              <a:rPr lang="en-US" sz="2000" b="1" dirty="0">
                <a:solidFill>
                  <a:schemeClr val="bg1">
                    <a:lumMod val="95000"/>
                    <a:lumOff val="5000"/>
                  </a:schemeClr>
                </a:solidFill>
                <a:latin typeface="+mn-lt"/>
              </a:rPr>
              <a:t>The last years of married life are filled with disaster for Mary. Her half sister dies as do two of her children. Mary becomes depressed, a tendency she probably inherited from her mother. She is only partly relieved by the birth of Percy, their only surviving child out of the four she had given birth to.</a:t>
            </a:r>
          </a:p>
          <a:p>
            <a:pPr fontAlgn="auto">
              <a:lnSpc>
                <a:spcPct val="80000"/>
              </a:lnSpc>
              <a:spcBef>
                <a:spcPts val="0"/>
              </a:spcBef>
              <a:spcAft>
                <a:spcPts val="0"/>
              </a:spcAft>
              <a:buFont typeface="Arial" pitchFamily="34" charset="0"/>
              <a:buChar char="•"/>
              <a:defRPr/>
            </a:pPr>
            <a:endParaRPr lang="en-US" sz="2000" b="1" dirty="0">
              <a:solidFill>
                <a:schemeClr val="bg1">
                  <a:lumMod val="95000"/>
                  <a:lumOff val="5000"/>
                </a:schemeClr>
              </a:solidFill>
              <a:latin typeface="+mn-lt"/>
            </a:endParaRPr>
          </a:p>
          <a:p>
            <a:pPr fontAlgn="auto">
              <a:lnSpc>
                <a:spcPct val="80000"/>
              </a:lnSpc>
              <a:spcBef>
                <a:spcPts val="0"/>
              </a:spcBef>
              <a:spcAft>
                <a:spcPts val="0"/>
              </a:spcAft>
              <a:defRPr/>
            </a:pPr>
            <a:r>
              <a:rPr lang="en-US" sz="2000" b="1" dirty="0">
                <a:solidFill>
                  <a:schemeClr val="bg1">
                    <a:lumMod val="95000"/>
                    <a:lumOff val="5000"/>
                  </a:schemeClr>
                </a:solidFill>
                <a:latin typeface="+mn-lt"/>
              </a:rPr>
              <a:t> </a:t>
            </a:r>
          </a:p>
          <a:p>
            <a:pPr fontAlgn="auto">
              <a:lnSpc>
                <a:spcPct val="80000"/>
              </a:lnSpc>
              <a:spcBef>
                <a:spcPts val="0"/>
              </a:spcBef>
              <a:spcAft>
                <a:spcPts val="0"/>
              </a:spcAft>
              <a:buFont typeface="Arial" pitchFamily="34" charset="0"/>
              <a:buChar char="•"/>
              <a:defRPr/>
            </a:pPr>
            <a:r>
              <a:rPr lang="en-US" sz="2000" b="1" dirty="0">
                <a:solidFill>
                  <a:schemeClr val="bg1">
                    <a:lumMod val="95000"/>
                    <a:lumOff val="5000"/>
                  </a:schemeClr>
                </a:solidFill>
                <a:latin typeface="+mn-lt"/>
              </a:rPr>
              <a:t>Mary and Percy eventually move to Italy where Percy  drowns during a sailing trip in 1822. Mary is determined to keep the memory of her late husband alive. </a:t>
            </a:r>
          </a:p>
          <a:p>
            <a:pPr fontAlgn="auto">
              <a:spcBef>
                <a:spcPts val="0"/>
              </a:spcBef>
              <a:spcAft>
                <a:spcPts val="0"/>
              </a:spcAft>
              <a:buFont typeface="Arial" pitchFamily="34" charset="0"/>
              <a:buChar char="•"/>
              <a:defRPr/>
            </a:pPr>
            <a:endParaRPr lang="en-US" sz="2000" b="1" dirty="0">
              <a:latin typeface="+mn-lt"/>
            </a:endParaRPr>
          </a:p>
          <a:p>
            <a:pPr fontAlgn="auto">
              <a:spcBef>
                <a:spcPts val="0"/>
              </a:spcBef>
              <a:spcAft>
                <a:spcPts val="0"/>
              </a:spcAft>
              <a:buFont typeface="Arial" pitchFamily="34" charset="0"/>
              <a:buChar char="•"/>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1000"/>
                                        <p:tgtEl>
                                          <p:spTgt spid="6">
                                            <p:txEl>
                                              <p:pRg st="7" end="7"/>
                                            </p:txEl>
                                          </p:spTgt>
                                        </p:tgtEl>
                                      </p:cBhvr>
                                    </p:animEffect>
                                    <p:anim calcmode="lin" valueType="num">
                                      <p:cBhvr>
                                        <p:cTn id="2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fade">
                                      <p:cBhvr>
                                        <p:cTn id="33" dur="1000"/>
                                        <p:tgtEl>
                                          <p:spTgt spid="6">
                                            <p:txEl>
                                              <p:pRg st="10" end="10"/>
                                            </p:txEl>
                                          </p:spTgt>
                                        </p:tgtEl>
                                      </p:cBhvr>
                                    </p:animEffect>
                                    <p:anim calcmode="lin" valueType="num">
                                      <p:cBhvr>
                                        <p:cTn id="34"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Literary term: Doppelganger</a:t>
            </a:r>
            <a:endParaRPr lang="en-US" dirty="0">
              <a:solidFill>
                <a:schemeClr val="accent1">
                  <a:satMod val="150000"/>
                </a:schemeClr>
              </a:solidFill>
            </a:endParaRPr>
          </a:p>
        </p:txBody>
      </p:sp>
      <p:sp>
        <p:nvSpPr>
          <p:cNvPr id="3" name="Szövegdoboz 2"/>
          <p:cNvSpPr txBox="1">
            <a:spLocks noChangeArrowheads="1"/>
          </p:cNvSpPr>
          <p:nvPr/>
        </p:nvSpPr>
        <p:spPr bwMode="auto">
          <a:xfrm>
            <a:off x="0" y="1557338"/>
            <a:ext cx="8964613" cy="5262562"/>
          </a:xfrm>
          <a:prstGeom prst="rect">
            <a:avLst/>
          </a:prstGeom>
          <a:noFill/>
          <a:ln w="9525">
            <a:noFill/>
            <a:miter lim="800000"/>
            <a:headEnd/>
            <a:tailEnd/>
          </a:ln>
        </p:spPr>
        <p:txBody>
          <a:bodyPr>
            <a:spAutoFit/>
          </a:bodyPr>
          <a:lstStyle/>
          <a:p>
            <a:r>
              <a:rPr lang="en-US" sz="2400">
                <a:solidFill>
                  <a:schemeClr val="bg1"/>
                </a:solidFill>
                <a:latin typeface="Century Gothic" pitchFamily="34" charset="0"/>
              </a:rPr>
              <a:t>Many people who have not read Shelley’s novel think that Frankenstein is the name of the creature, not the scientist who brought him to life. Careful readers of the novel, however, point out that this mistake has a certain symbolic truth. They see the two characters as doubles of each other, or two parts of a divided self. The idea of the double comes from German folklore and is known as the </a:t>
            </a:r>
            <a:r>
              <a:rPr lang="en-US" sz="2400" b="1" i="1">
                <a:solidFill>
                  <a:srgbClr val="FFC000"/>
                </a:solidFill>
                <a:latin typeface="Century Gothic" pitchFamily="34" charset="0"/>
              </a:rPr>
              <a:t>doppelgänger</a:t>
            </a:r>
            <a:r>
              <a:rPr lang="en-US" sz="2400" i="1">
                <a:solidFill>
                  <a:schemeClr val="bg1"/>
                </a:solidFill>
                <a:latin typeface="Century Gothic" pitchFamily="34" charset="0"/>
              </a:rPr>
              <a:t> (“double </a:t>
            </a:r>
            <a:r>
              <a:rPr lang="en-US" sz="2400">
                <a:solidFill>
                  <a:schemeClr val="bg1"/>
                </a:solidFill>
                <a:latin typeface="Century Gothic" pitchFamily="34" charset="0"/>
              </a:rPr>
              <a:t>goer”). The concept was based on the ancient belief that each living creature has an exact double who exists as a spirit or ghost. Many writers of horror stories have employed the idea of the double. For example, in Robert Louis Stevenson’s novella of double identity, </a:t>
            </a:r>
            <a:r>
              <a:rPr lang="en-US" sz="2400" i="1">
                <a:solidFill>
                  <a:schemeClr val="bg1"/>
                </a:solidFill>
                <a:latin typeface="Century Gothic" pitchFamily="34" charset="0"/>
              </a:rPr>
              <a:t>The Strange Case of Dr. Jekyll and Mr. Hyde, </a:t>
            </a:r>
            <a:r>
              <a:rPr lang="en-US" sz="2400">
                <a:solidFill>
                  <a:schemeClr val="bg1"/>
                </a:solidFill>
                <a:latin typeface="Century Gothic" pitchFamily="34" charset="0"/>
              </a:rPr>
              <a:t>a respectable doctor becomes a murderous stalker by night.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Using Evidence</a:t>
            </a:r>
            <a:endParaRPr lang="en-US" dirty="0">
              <a:solidFill>
                <a:schemeClr val="accent1">
                  <a:satMod val="150000"/>
                </a:schemeClr>
              </a:solidFill>
            </a:endParaRPr>
          </a:p>
        </p:txBody>
      </p:sp>
      <p:sp>
        <p:nvSpPr>
          <p:cNvPr id="4" name="Tartalom helye 3"/>
          <p:cNvSpPr>
            <a:spLocks noGrp="1"/>
          </p:cNvSpPr>
          <p:nvPr>
            <p:ph sz="half" idx="1"/>
          </p:nvPr>
        </p:nvSpPr>
        <p:spPr>
          <a:xfrm>
            <a:off x="0" y="1557338"/>
            <a:ext cx="3851275" cy="4840287"/>
          </a:xfrm>
        </p:spPr>
        <p:txBody>
          <a:bodyPr rtlCol="0">
            <a:normAutofit fontScale="92500" lnSpcReduction="10000"/>
          </a:bodyPr>
          <a:lstStyle/>
          <a:p>
            <a:pPr marL="438912" indent="-320040" fontAlgn="auto">
              <a:spcBef>
                <a:spcPts val="0"/>
              </a:spcBef>
              <a:spcAft>
                <a:spcPts val="0"/>
              </a:spcAft>
              <a:buFont typeface="Wingdings 2"/>
              <a:buNone/>
              <a:defRPr/>
            </a:pPr>
            <a:r>
              <a:rPr lang="en-GB" sz="1700" b="1" dirty="0" smtClean="0"/>
              <a:t>Vocabulary</a:t>
            </a:r>
          </a:p>
          <a:p>
            <a:pPr marL="438912" indent="-320040" fontAlgn="auto">
              <a:spcBef>
                <a:spcPts val="0"/>
              </a:spcBef>
              <a:spcAft>
                <a:spcPts val="0"/>
              </a:spcAft>
              <a:buFont typeface="Wingdings 2"/>
              <a:buNone/>
              <a:defRPr/>
            </a:pPr>
            <a:endParaRPr lang="en-US" b="1" dirty="0" smtClean="0"/>
          </a:p>
          <a:p>
            <a:pPr marL="438912" indent="-320040" fontAlgn="auto">
              <a:spcBef>
                <a:spcPts val="0"/>
              </a:spcBef>
              <a:spcAft>
                <a:spcPts val="0"/>
              </a:spcAft>
              <a:buFont typeface="Wingdings 2"/>
              <a:buChar char=""/>
              <a:defRPr/>
            </a:pPr>
            <a:r>
              <a:rPr lang="en-US" b="1" i="1" dirty="0" smtClean="0">
                <a:solidFill>
                  <a:srgbClr val="FFC000"/>
                </a:solidFill>
              </a:rPr>
              <a:t>adversary</a:t>
            </a:r>
            <a:r>
              <a:rPr lang="en-US" dirty="0" smtClean="0"/>
              <a:t> </a:t>
            </a:r>
            <a:r>
              <a:rPr lang="en-US" i="1" dirty="0" smtClean="0"/>
              <a:t>n. enemy; opponent</a:t>
            </a:r>
          </a:p>
          <a:p>
            <a:pPr marL="438912" indent="-320040" fontAlgn="auto">
              <a:spcBef>
                <a:spcPts val="0"/>
              </a:spcBef>
              <a:spcAft>
                <a:spcPts val="0"/>
              </a:spcAft>
              <a:buFont typeface="Wingdings 2"/>
              <a:buChar char=""/>
              <a:defRPr/>
            </a:pPr>
            <a:r>
              <a:rPr lang="en-US" b="1" i="1" dirty="0" smtClean="0">
                <a:solidFill>
                  <a:srgbClr val="FFC000"/>
                </a:solidFill>
              </a:rPr>
              <a:t>consternation </a:t>
            </a:r>
            <a:r>
              <a:rPr lang="en-US" i="1" dirty="0" smtClean="0"/>
              <a:t>n. state of confusion</a:t>
            </a:r>
          </a:p>
          <a:p>
            <a:pPr marL="438912" indent="-320040" fontAlgn="auto">
              <a:spcBef>
                <a:spcPts val="0"/>
              </a:spcBef>
              <a:spcAft>
                <a:spcPts val="0"/>
              </a:spcAft>
              <a:buFont typeface="Wingdings 2"/>
              <a:buChar char=""/>
              <a:defRPr/>
            </a:pPr>
            <a:r>
              <a:rPr lang="en-US" b="1" i="1" dirty="0" smtClean="0">
                <a:solidFill>
                  <a:srgbClr val="FFC000"/>
                </a:solidFill>
              </a:rPr>
              <a:t>illustrious</a:t>
            </a:r>
            <a:r>
              <a:rPr lang="en-US" dirty="0" smtClean="0"/>
              <a:t> </a:t>
            </a:r>
            <a:r>
              <a:rPr lang="en-US" i="1" dirty="0" smtClean="0"/>
              <a:t>adj. very distinguished</a:t>
            </a:r>
          </a:p>
          <a:p>
            <a:pPr marL="438912" indent="-320040" fontAlgn="auto">
              <a:spcBef>
                <a:spcPts val="0"/>
              </a:spcBef>
              <a:spcAft>
                <a:spcPts val="0"/>
              </a:spcAft>
              <a:buFont typeface="Wingdings 2"/>
              <a:buChar char=""/>
              <a:defRPr/>
            </a:pPr>
            <a:r>
              <a:rPr lang="en-US" b="1" i="1" dirty="0" smtClean="0">
                <a:solidFill>
                  <a:srgbClr val="FFC000"/>
                </a:solidFill>
              </a:rPr>
              <a:t>omnipotent</a:t>
            </a:r>
            <a:r>
              <a:rPr lang="en-US" dirty="0" smtClean="0"/>
              <a:t> </a:t>
            </a:r>
            <a:r>
              <a:rPr lang="en-US" i="1" dirty="0" smtClean="0"/>
              <a:t>adj. all-powerful</a:t>
            </a:r>
          </a:p>
          <a:p>
            <a:pPr marL="438912" indent="-320040" fontAlgn="auto">
              <a:spcBef>
                <a:spcPts val="0"/>
              </a:spcBef>
              <a:spcAft>
                <a:spcPts val="0"/>
              </a:spcAft>
              <a:buFont typeface="Wingdings 2"/>
              <a:buChar char=""/>
              <a:defRPr/>
            </a:pPr>
            <a:r>
              <a:rPr lang="en-US" b="1" i="1" dirty="0" smtClean="0">
                <a:solidFill>
                  <a:srgbClr val="FFC000"/>
                </a:solidFill>
              </a:rPr>
              <a:t>pilgrimage</a:t>
            </a:r>
            <a:r>
              <a:rPr lang="en-US" dirty="0" smtClean="0"/>
              <a:t> </a:t>
            </a:r>
            <a:r>
              <a:rPr lang="en-US" i="1" dirty="0" smtClean="0"/>
              <a:t>n. long journey for a spiritual purpose</a:t>
            </a:r>
            <a:endParaRPr lang="en-US" dirty="0"/>
          </a:p>
        </p:txBody>
      </p:sp>
      <p:sp>
        <p:nvSpPr>
          <p:cNvPr id="5" name="Tartalom helye 4"/>
          <p:cNvSpPr>
            <a:spLocks noGrp="1"/>
          </p:cNvSpPr>
          <p:nvPr>
            <p:ph sz="half" idx="2"/>
          </p:nvPr>
        </p:nvSpPr>
        <p:spPr>
          <a:xfrm>
            <a:off x="3132138" y="1557338"/>
            <a:ext cx="5832475" cy="5111750"/>
          </a:xfrm>
        </p:spPr>
        <p:txBody>
          <a:bodyPr rtlCol="0">
            <a:normAutofit fontScale="92500" lnSpcReduction="10000"/>
          </a:bodyPr>
          <a:lstStyle/>
          <a:p>
            <a:pPr marL="438912" indent="-320040" fontAlgn="auto">
              <a:spcBef>
                <a:spcPts val="0"/>
              </a:spcBef>
              <a:spcAft>
                <a:spcPts val="0"/>
              </a:spcAft>
              <a:buFont typeface="Wingdings 2"/>
              <a:buNone/>
              <a:defRPr/>
            </a:pPr>
            <a:r>
              <a:rPr lang="en-US" sz="1800" dirty="0" smtClean="0">
                <a:solidFill>
                  <a:schemeClr val="bg1"/>
                </a:solidFill>
              </a:rPr>
              <a:t>   </a:t>
            </a:r>
            <a:r>
              <a:rPr lang="en-US" sz="1700" dirty="0" smtClean="0">
                <a:solidFill>
                  <a:schemeClr val="bg1"/>
                </a:solidFill>
              </a:rPr>
              <a:t>   In the final chapters of the novel, Victor Frankenstein and his creature are involved in a mad contest of revenge. In the chart below, record at least four statements made by each character that reveal his motives, feelings, or state of mind. Note the chapter number after each statement.</a:t>
            </a:r>
          </a:p>
          <a:p>
            <a:pPr marL="438912" indent="-320040" fontAlgn="auto">
              <a:spcBef>
                <a:spcPts val="0"/>
              </a:spcBef>
              <a:spcAft>
                <a:spcPts val="0"/>
              </a:spcAft>
              <a:buFont typeface="Wingdings 2"/>
              <a:buNone/>
              <a:defRPr/>
            </a:pPr>
            <a:endParaRPr lang="en-US" sz="1700" dirty="0"/>
          </a:p>
        </p:txBody>
      </p:sp>
      <p:graphicFrame>
        <p:nvGraphicFramePr>
          <p:cNvPr id="6" name="Táblázat 5"/>
          <p:cNvGraphicFramePr>
            <a:graphicFrameLocks noGrp="1"/>
          </p:cNvGraphicFramePr>
          <p:nvPr/>
        </p:nvGraphicFramePr>
        <p:xfrm>
          <a:off x="3635375" y="3068638"/>
          <a:ext cx="5328592" cy="3730530"/>
        </p:xfrm>
        <a:graphic>
          <a:graphicData uri="http://schemas.openxmlformats.org/drawingml/2006/table">
            <a:tbl>
              <a:tblPr firstRow="1" bandRow="1">
                <a:tableStyleId>{5C22544A-7EE6-4342-B048-85BDC9FD1C3A}</a:tableStyleId>
              </a:tblPr>
              <a:tblGrid>
                <a:gridCol w="5328592"/>
              </a:tblGrid>
              <a:tr h="423635">
                <a:tc>
                  <a:txBody>
                    <a:bodyPr/>
                    <a:lstStyle/>
                    <a:p>
                      <a:r>
                        <a:rPr lang="en-GB" b="0" dirty="0" smtClean="0">
                          <a:solidFill>
                            <a:schemeClr val="bg1"/>
                          </a:solidFill>
                        </a:rPr>
                        <a:t>Frankenstein</a:t>
                      </a:r>
                      <a:endParaRPr lang="en-US" b="0" dirty="0">
                        <a:solidFill>
                          <a:schemeClr val="bg1"/>
                        </a:solidFill>
                      </a:endParaRPr>
                    </a:p>
                  </a:txBody>
                  <a:tcPr/>
                </a:tc>
              </a:tr>
              <a:tr h="986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bg1"/>
                          </a:solidFill>
                          <a:latin typeface="+mn-lt"/>
                          <a:ea typeface="+mn-ea"/>
                          <a:cs typeface="+mn-cs"/>
                        </a:rPr>
                        <a:t>“Human beings, their feelings and passions, would indeed be degraded if such a wretch as I felt pride.” (Chapter 22)</a:t>
                      </a:r>
                      <a:endParaRPr lang="en-US" dirty="0" smtClean="0">
                        <a:solidFill>
                          <a:schemeClr val="bg1"/>
                        </a:solidFill>
                      </a:endParaRPr>
                    </a:p>
                    <a:p>
                      <a:endParaRPr lang="en-US" dirty="0"/>
                    </a:p>
                  </a:txBody>
                  <a:tcPr/>
                </a:tc>
              </a:tr>
              <a:tr h="423635">
                <a:tc>
                  <a:txBody>
                    <a:bodyPr/>
                    <a:lstStyle/>
                    <a:p>
                      <a:endParaRPr lang="en-US" dirty="0"/>
                    </a:p>
                  </a:txBody>
                  <a:tcPr/>
                </a:tc>
              </a:tr>
              <a:tr h="423635">
                <a:tc>
                  <a:txBody>
                    <a:bodyPr/>
                    <a:lstStyle/>
                    <a:p>
                      <a:endParaRPr lang="en-US"/>
                    </a:p>
                  </a:txBody>
                  <a:tcPr/>
                </a:tc>
              </a:tr>
              <a:tr h="423635">
                <a:tc>
                  <a:txBody>
                    <a:bodyPr/>
                    <a:lstStyle/>
                    <a:p>
                      <a:endParaRPr lang="en-US" dirty="0"/>
                    </a:p>
                  </a:txBody>
                  <a:tcPr/>
                </a:tc>
              </a:tr>
              <a:tr h="423635">
                <a:tc>
                  <a:txBody>
                    <a:bodyPr/>
                    <a:lstStyle/>
                    <a:p>
                      <a:endParaRPr lang="en-US"/>
                    </a:p>
                  </a:txBody>
                  <a:tcPr/>
                </a:tc>
              </a:tr>
              <a:tr h="423635">
                <a:tc>
                  <a:txBody>
                    <a:bodyPr/>
                    <a:lstStyle/>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457200" y="152400"/>
            <a:ext cx="8229600" cy="1251062"/>
          </a:xfrm>
        </p:spPr>
        <p:txBody>
          <a:bodyPr>
            <a:normAutofit fontScale="90000"/>
          </a:bodyPr>
          <a:lstStyle/>
          <a:p>
            <a:pPr fontAlgn="auto">
              <a:spcAft>
                <a:spcPts val="0"/>
              </a:spcAft>
              <a:defRPr/>
            </a:pPr>
            <a:r>
              <a:rPr lang="en-GB" dirty="0" smtClean="0">
                <a:solidFill>
                  <a:schemeClr val="accent1">
                    <a:satMod val="150000"/>
                  </a:schemeClr>
                </a:solidFill>
              </a:rPr>
              <a:t>Chapters 22-24</a:t>
            </a:r>
            <a:br>
              <a:rPr lang="en-GB" dirty="0" smtClean="0">
                <a:solidFill>
                  <a:schemeClr val="accent1">
                    <a:satMod val="150000"/>
                  </a:schemeClr>
                </a:solidFill>
              </a:rPr>
            </a:br>
            <a:r>
              <a:rPr lang="en-GB" dirty="0" smtClean="0">
                <a:solidFill>
                  <a:schemeClr val="accent1">
                    <a:satMod val="150000"/>
                  </a:schemeClr>
                </a:solidFill>
              </a:rPr>
              <a:t>Personal response</a:t>
            </a:r>
            <a:endParaRPr lang="en-US" dirty="0">
              <a:solidFill>
                <a:schemeClr val="accent1">
                  <a:satMod val="150000"/>
                </a:schemeClr>
              </a:solidFill>
            </a:endParaRPr>
          </a:p>
        </p:txBody>
      </p:sp>
      <p:sp>
        <p:nvSpPr>
          <p:cNvPr id="6" name="Szövegdoboz 5"/>
          <p:cNvSpPr txBox="1">
            <a:spLocks noChangeArrowheads="1"/>
          </p:cNvSpPr>
          <p:nvPr/>
        </p:nvSpPr>
        <p:spPr bwMode="auto">
          <a:xfrm>
            <a:off x="179388" y="1557338"/>
            <a:ext cx="8713787" cy="4524375"/>
          </a:xfrm>
          <a:prstGeom prst="rect">
            <a:avLst/>
          </a:prstGeom>
          <a:noFill/>
          <a:ln w="9525">
            <a:noFill/>
            <a:miter lim="800000"/>
            <a:headEnd/>
            <a:tailEnd/>
          </a:ln>
        </p:spPr>
        <p:txBody>
          <a:bodyPr>
            <a:spAutoFit/>
          </a:bodyPr>
          <a:lstStyle/>
          <a:p>
            <a:pPr marL="342900" indent="-342900">
              <a:buFont typeface="Century Gothic" pitchFamily="34" charset="0"/>
              <a:buAutoNum type="arabicPeriod"/>
            </a:pPr>
            <a:r>
              <a:rPr lang="en-US" sz="1600">
                <a:solidFill>
                  <a:schemeClr val="bg1"/>
                </a:solidFill>
                <a:latin typeface="Century Gothic" pitchFamily="34" charset="0"/>
              </a:rPr>
              <a:t>Did the ending of the novel surprise you? Can you imagine a different ending to the novel? Explain.</a:t>
            </a:r>
          </a:p>
          <a:p>
            <a:pPr marL="342900" indent="-342900">
              <a:buFont typeface="Century Gothic" pitchFamily="34" charset="0"/>
              <a:buAutoNum type="arabicPeriod"/>
            </a:pPr>
            <a:endParaRPr lang="en-US" sz="1600">
              <a:solidFill>
                <a:schemeClr val="bg1"/>
              </a:solidFill>
              <a:latin typeface="Century Gothic" pitchFamily="34" charset="0"/>
            </a:endParaRPr>
          </a:p>
          <a:p>
            <a:pPr marL="342900" indent="-342900">
              <a:buFont typeface="Century Gothic" pitchFamily="34" charset="0"/>
              <a:buAutoNum type="arabicPeriod"/>
            </a:pPr>
            <a:r>
              <a:rPr lang="en-US" sz="1600">
                <a:solidFill>
                  <a:schemeClr val="bg1"/>
                </a:solidFill>
                <a:latin typeface="Century Gothic" pitchFamily="34" charset="0"/>
              </a:rPr>
              <a:t>What does Frankenstein promise to tell Elizabeth after they are married? How does he behave in the weeks leading up to their wedding? Why is Frankenstein especially agitated as evening approaches on their wedding day?</a:t>
            </a:r>
          </a:p>
          <a:p>
            <a:pPr marL="342900" indent="-342900">
              <a:buFont typeface="Century Gothic" pitchFamily="34" charset="0"/>
              <a:buAutoNum type="arabicPeriod"/>
            </a:pPr>
            <a:endParaRPr lang="en-US" sz="1600">
              <a:solidFill>
                <a:schemeClr val="bg1"/>
              </a:solidFill>
              <a:latin typeface="Century Gothic" pitchFamily="34" charset="0"/>
            </a:endParaRPr>
          </a:p>
          <a:p>
            <a:pPr marL="342900" indent="-342900">
              <a:buFont typeface="Century Gothic" pitchFamily="34" charset="0"/>
              <a:buAutoNum type="arabicPeriod"/>
            </a:pPr>
            <a:r>
              <a:rPr lang="en-US" sz="1600">
                <a:solidFill>
                  <a:schemeClr val="bg1"/>
                </a:solidFill>
                <a:latin typeface="Century Gothic" pitchFamily="34" charset="0"/>
              </a:rPr>
              <a:t>What happens to Elizabeth? What is ironic, or unexpected, about the creature’s revenge on Frankenstein? What does Frankenstein resolve to do?</a:t>
            </a:r>
          </a:p>
          <a:p>
            <a:pPr marL="342900" indent="-342900">
              <a:buFont typeface="Century Gothic" pitchFamily="34" charset="0"/>
              <a:buAutoNum type="arabicPeriod"/>
            </a:pPr>
            <a:endParaRPr lang="en-US" sz="1600">
              <a:solidFill>
                <a:schemeClr val="bg1"/>
              </a:solidFill>
              <a:latin typeface="Century Gothic" pitchFamily="34" charset="0"/>
            </a:endParaRPr>
          </a:p>
          <a:p>
            <a:pPr marL="342900" indent="-342900">
              <a:buFont typeface="Century Gothic" pitchFamily="34" charset="0"/>
              <a:buAutoNum type="arabicPeriod"/>
            </a:pPr>
            <a:r>
              <a:rPr lang="en-US" sz="1600">
                <a:solidFill>
                  <a:schemeClr val="bg1"/>
                </a:solidFill>
                <a:latin typeface="Century Gothic" pitchFamily="34" charset="0"/>
              </a:rPr>
              <a:t>How does Shelley show that Frankenstein and the creature are both obsessed with revenge? Does either of them win? Explain.</a:t>
            </a:r>
          </a:p>
          <a:p>
            <a:pPr marL="342900" indent="-342900">
              <a:buFont typeface="Century Gothic" pitchFamily="34" charset="0"/>
              <a:buAutoNum type="arabicPeriod"/>
            </a:pPr>
            <a:endParaRPr lang="en-US" sz="1600">
              <a:solidFill>
                <a:schemeClr val="bg1"/>
              </a:solidFill>
              <a:latin typeface="Century Gothic" pitchFamily="34" charset="0"/>
            </a:endParaRPr>
          </a:p>
          <a:p>
            <a:pPr marL="342900" indent="-342900">
              <a:buFont typeface="Century Gothic" pitchFamily="34" charset="0"/>
              <a:buAutoNum type="arabicPeriod"/>
            </a:pPr>
            <a:r>
              <a:rPr lang="en-US" sz="1600">
                <a:solidFill>
                  <a:schemeClr val="bg1"/>
                </a:solidFill>
                <a:latin typeface="Century Gothic" pitchFamily="34" charset="0"/>
              </a:rPr>
              <a:t>How does Shelley return to her frame story in Chapter 24? What effect does she achieve by using this frame story?</a:t>
            </a:r>
          </a:p>
          <a:p>
            <a:pPr marL="342900" indent="-342900">
              <a:buFont typeface="Century Gothic" pitchFamily="34" charset="0"/>
              <a:buAutoNum type="arabicPeriod"/>
            </a:pPr>
            <a:endParaRPr lang="en-US" sz="1600">
              <a:solidFill>
                <a:schemeClr val="bg1"/>
              </a:solidFill>
              <a:latin typeface="Century Gothic" pitchFamily="34" charset="0"/>
            </a:endParaRPr>
          </a:p>
          <a:p>
            <a:pPr marL="342900" indent="-342900">
              <a:buFont typeface="Century Gothic" pitchFamily="34" charset="0"/>
              <a:buAutoNum type="arabicPeriod"/>
            </a:pPr>
            <a:r>
              <a:rPr lang="en-US" sz="1600">
                <a:solidFill>
                  <a:schemeClr val="bg1"/>
                </a:solidFill>
                <a:latin typeface="Century Gothic" pitchFamily="34" charset="0"/>
              </a:rPr>
              <a:t>How do you think Frankenstein failed or erred as a human being? What traits or attributes, do you think, led to the creature’s fate?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Writing task</a:t>
            </a:r>
            <a:endParaRPr lang="en-US" dirty="0">
              <a:solidFill>
                <a:schemeClr val="accent1">
                  <a:satMod val="150000"/>
                </a:schemeClr>
              </a:solidFill>
            </a:endParaRPr>
          </a:p>
        </p:txBody>
      </p:sp>
      <p:sp>
        <p:nvSpPr>
          <p:cNvPr id="3" name="Szövegdoboz 2"/>
          <p:cNvSpPr txBox="1">
            <a:spLocks noChangeArrowheads="1"/>
          </p:cNvSpPr>
          <p:nvPr/>
        </p:nvSpPr>
        <p:spPr bwMode="auto">
          <a:xfrm>
            <a:off x="468313" y="1844675"/>
            <a:ext cx="8280400" cy="2308225"/>
          </a:xfrm>
          <a:prstGeom prst="rect">
            <a:avLst/>
          </a:prstGeom>
          <a:noFill/>
          <a:ln w="9525">
            <a:noFill/>
            <a:miter lim="800000"/>
            <a:headEnd/>
            <a:tailEnd/>
          </a:ln>
        </p:spPr>
        <p:txBody>
          <a:bodyPr>
            <a:spAutoFit/>
          </a:bodyPr>
          <a:lstStyle/>
          <a:p>
            <a:r>
              <a:rPr lang="en-US">
                <a:solidFill>
                  <a:schemeClr val="bg1"/>
                </a:solidFill>
                <a:latin typeface="Century Gothic" pitchFamily="34" charset="0"/>
              </a:rPr>
              <a:t>On board Walton’s ship, the creature sees his creator for the last time. If they had had a chance to talk at this point, what might they say to each other at the end of their long chase? Write a dialogue that reveals each character’s feelings about the other and about himself.</a:t>
            </a:r>
          </a:p>
          <a:p>
            <a:r>
              <a:rPr lang="en-US">
                <a:solidFill>
                  <a:schemeClr val="bg1"/>
                </a:solidFill>
                <a:latin typeface="Century Gothic" pitchFamily="34" charset="0"/>
              </a:rPr>
              <a:t>You may wish to incorporate or paraphrase quotations from the novel. Make sure your dialogue accurately conveys the character’s attitudes, feelings, and insights. After you have written your dialogue, ask two other students to read it aloud and offer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Literary term: Theme</a:t>
            </a:r>
            <a:endParaRPr lang="en-US" dirty="0">
              <a:solidFill>
                <a:schemeClr val="accent1">
                  <a:satMod val="150000"/>
                </a:schemeClr>
              </a:solidFill>
            </a:endParaRPr>
          </a:p>
        </p:txBody>
      </p:sp>
      <p:sp>
        <p:nvSpPr>
          <p:cNvPr id="3" name="Szövegdoboz 2"/>
          <p:cNvSpPr txBox="1">
            <a:spLocks noChangeArrowheads="1"/>
          </p:cNvSpPr>
          <p:nvPr/>
        </p:nvSpPr>
        <p:spPr bwMode="auto">
          <a:xfrm>
            <a:off x="827088" y="1773238"/>
            <a:ext cx="7848600" cy="3046412"/>
          </a:xfrm>
          <a:prstGeom prst="rect">
            <a:avLst/>
          </a:prstGeom>
          <a:noFill/>
          <a:ln w="9525">
            <a:noFill/>
            <a:miter lim="800000"/>
            <a:headEnd/>
            <a:tailEnd/>
          </a:ln>
        </p:spPr>
        <p:txBody>
          <a:bodyPr>
            <a:spAutoFit/>
          </a:bodyPr>
          <a:lstStyle/>
          <a:p>
            <a:r>
              <a:rPr lang="en-US" sz="2400">
                <a:solidFill>
                  <a:schemeClr val="bg1"/>
                </a:solidFill>
                <a:latin typeface="Century Gothic" pitchFamily="34" charset="0"/>
              </a:rPr>
              <a:t>The </a:t>
            </a:r>
            <a:r>
              <a:rPr lang="en-US" sz="2400" b="1">
                <a:solidFill>
                  <a:schemeClr val="bg1"/>
                </a:solidFill>
                <a:latin typeface="Century Gothic" pitchFamily="34" charset="0"/>
              </a:rPr>
              <a:t>theme of a novel</a:t>
            </a:r>
            <a:r>
              <a:rPr lang="en-US" sz="2400">
                <a:solidFill>
                  <a:schemeClr val="bg1"/>
                </a:solidFill>
                <a:latin typeface="Century Gothic" pitchFamily="34" charset="0"/>
              </a:rPr>
              <a:t> is the main idea, moral, or message that sticks with the reader long after reading the book. Themes often explore timeless and universal ideas and are almost always implied rather than stated explicitly.</a:t>
            </a:r>
          </a:p>
          <a:p>
            <a:endParaRPr lang="en-GB" sz="2400">
              <a:solidFill>
                <a:schemeClr val="bg1"/>
              </a:solidFill>
              <a:latin typeface="Century Gothic" pitchFamily="34" charset="0"/>
            </a:endParaRPr>
          </a:p>
          <a:p>
            <a:r>
              <a:rPr lang="en-GB" sz="2400">
                <a:solidFill>
                  <a:schemeClr val="bg1"/>
                </a:solidFill>
                <a:latin typeface="Century Gothic" pitchFamily="34" charset="0"/>
              </a:rPr>
              <a:t>What are the ideas, messages or morals of ‘Frankenstein’?</a:t>
            </a:r>
            <a:endParaRPr lang="en-US" sz="2400">
              <a:solidFill>
                <a:schemeClr val="bg1"/>
              </a:solidFill>
              <a:latin typeface="Century Gothic" pitchFamily="34" charset="0"/>
            </a:endParaRPr>
          </a:p>
        </p:txBody>
      </p:sp>
      <p:sp>
        <p:nvSpPr>
          <p:cNvPr id="4" name="Téglalap 3"/>
          <p:cNvSpPr/>
          <p:nvPr/>
        </p:nvSpPr>
        <p:spPr>
          <a:xfrm>
            <a:off x="251520" y="3933056"/>
            <a:ext cx="572593"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GB"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Themes in ‘Frankenstein’</a:t>
            </a:r>
            <a:endParaRPr lang="en-US" dirty="0">
              <a:solidFill>
                <a:schemeClr val="accent1">
                  <a:satMod val="150000"/>
                </a:schemeClr>
              </a:solidFill>
            </a:endParaRPr>
          </a:p>
        </p:txBody>
      </p:sp>
      <p:graphicFrame>
        <p:nvGraphicFramePr>
          <p:cNvPr id="4" name="Diagram 3"/>
          <p:cNvGraphicFramePr/>
          <p:nvPr/>
        </p:nvGraphicFramePr>
        <p:xfrm>
          <a:off x="179512" y="1772816"/>
          <a:ext cx="8784976" cy="508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43" name="Szövegdoboz 4"/>
          <p:cNvSpPr txBox="1">
            <a:spLocks noChangeArrowheads="1"/>
          </p:cNvSpPr>
          <p:nvPr/>
        </p:nvSpPr>
        <p:spPr bwMode="auto">
          <a:xfrm>
            <a:off x="1403350" y="4005263"/>
            <a:ext cx="1873250" cy="522287"/>
          </a:xfrm>
          <a:prstGeom prst="rect">
            <a:avLst/>
          </a:prstGeom>
          <a:noFill/>
          <a:ln w="9525">
            <a:noFill/>
            <a:miter lim="800000"/>
            <a:headEnd/>
            <a:tailEnd/>
          </a:ln>
        </p:spPr>
        <p:txBody>
          <a:bodyPr>
            <a:spAutoFit/>
          </a:bodyPr>
          <a:lstStyle/>
          <a:p>
            <a:pPr algn="ctr"/>
            <a:r>
              <a:rPr lang="en-GB" sz="2800" b="1">
                <a:solidFill>
                  <a:schemeClr val="bg1"/>
                </a:solidFill>
                <a:latin typeface="Century Gothic" pitchFamily="34" charset="0"/>
              </a:rPr>
              <a:t>Themes</a:t>
            </a:r>
            <a:endParaRPr lang="en-US" sz="2800" b="1">
              <a:solidFill>
                <a:schemeClr val="bg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Finding evidence</a:t>
            </a:r>
            <a:endParaRPr lang="en-US" dirty="0">
              <a:solidFill>
                <a:schemeClr val="accent1">
                  <a:satMod val="150000"/>
                </a:schemeClr>
              </a:solidFill>
            </a:endParaRPr>
          </a:p>
        </p:txBody>
      </p:sp>
      <p:sp>
        <p:nvSpPr>
          <p:cNvPr id="3" name="Szövegdoboz 2"/>
          <p:cNvSpPr txBox="1"/>
          <p:nvPr/>
        </p:nvSpPr>
        <p:spPr>
          <a:xfrm>
            <a:off x="179388" y="1484313"/>
            <a:ext cx="8785225" cy="6186487"/>
          </a:xfrm>
          <a:prstGeom prst="rect">
            <a:avLst/>
          </a:prstGeom>
          <a:noFill/>
        </p:spPr>
        <p:txBody>
          <a:bodyPr>
            <a:spAutoFit/>
          </a:bodyPr>
          <a:lstStyle/>
          <a:p>
            <a:pPr fontAlgn="auto">
              <a:spcBef>
                <a:spcPts val="0"/>
              </a:spcBef>
              <a:spcAft>
                <a:spcPts val="0"/>
              </a:spcAft>
              <a:defRPr/>
            </a:pPr>
            <a:r>
              <a:rPr lang="en-GB" dirty="0">
                <a:latin typeface="+mn-lt"/>
              </a:rPr>
              <a:t>Look for evidence in the novel supporting these points:</a:t>
            </a:r>
          </a:p>
          <a:p>
            <a:pPr fontAlgn="auto">
              <a:spcBef>
                <a:spcPts val="0"/>
              </a:spcBef>
              <a:spcAft>
                <a:spcPts val="0"/>
              </a:spcAft>
              <a:defRPr/>
            </a:pPr>
            <a:endParaRPr lang="en-GB" dirty="0">
              <a:latin typeface="+mn-lt"/>
            </a:endParaRPr>
          </a:p>
          <a:p>
            <a:pPr marL="342900" indent="-342900" fontAlgn="auto">
              <a:spcBef>
                <a:spcPts val="0"/>
              </a:spcBef>
              <a:spcAft>
                <a:spcPts val="0"/>
              </a:spcAft>
              <a:buFont typeface="+mj-lt"/>
              <a:buAutoNum type="arabicPeriod"/>
              <a:defRPr/>
            </a:pPr>
            <a:r>
              <a:rPr lang="en-US" b="1" dirty="0">
                <a:solidFill>
                  <a:schemeClr val="bg1"/>
                </a:solidFill>
                <a:latin typeface="+mn-lt"/>
              </a:rPr>
              <a:t>Walton’s desire for a friend establishes a major thematic meditation of the text: that being alone in the world creates the desire to have a circle of family and friends. This desire of Walton’s mirrors the later desire of the monster to have a companion. </a:t>
            </a:r>
            <a:r>
              <a:rPr lang="en-US" b="1" i="1" dirty="0">
                <a:solidFill>
                  <a:schemeClr val="bg1"/>
                </a:solidFill>
                <a:latin typeface="+mn-lt"/>
              </a:rPr>
              <a:t>(Letter 2)</a:t>
            </a:r>
          </a:p>
          <a:p>
            <a:pPr marL="342900" indent="-342900" fontAlgn="auto">
              <a:spcBef>
                <a:spcPts val="0"/>
              </a:spcBef>
              <a:spcAft>
                <a:spcPts val="0"/>
              </a:spcAft>
              <a:buFont typeface="+mj-lt"/>
              <a:buAutoNum type="arabicPeriod"/>
              <a:defRPr/>
            </a:pPr>
            <a:endParaRPr lang="en-US" i="1" dirty="0">
              <a:solidFill>
                <a:schemeClr val="bg1"/>
              </a:solidFill>
              <a:latin typeface="+mn-lt"/>
            </a:endParaRPr>
          </a:p>
          <a:p>
            <a:pPr marL="342900" indent="-342900" fontAlgn="auto">
              <a:spcBef>
                <a:spcPts val="0"/>
              </a:spcBef>
              <a:spcAft>
                <a:spcPts val="0"/>
              </a:spcAft>
              <a:buFont typeface="+mj-lt"/>
              <a:buAutoNum type="arabicPeriod"/>
              <a:defRPr/>
            </a:pPr>
            <a:r>
              <a:rPr lang="en-US" b="1" dirty="0">
                <a:solidFill>
                  <a:schemeClr val="bg1"/>
                </a:solidFill>
                <a:latin typeface="+mn-lt"/>
              </a:rPr>
              <a:t>Although Elizabeth is welcomed into Victor’s full, happy family, her status as an orphan reminds us that family that can be destroyed at any moment. The threat of being alone is always present. (Chapter 1)</a:t>
            </a:r>
          </a:p>
          <a:p>
            <a:pPr marL="342900" indent="-342900" fontAlgn="auto">
              <a:spcBef>
                <a:spcPts val="0"/>
              </a:spcBef>
              <a:spcAft>
                <a:spcPts val="0"/>
              </a:spcAft>
              <a:buFont typeface="+mj-lt"/>
              <a:buAutoNum type="arabicPeriod"/>
              <a:defRPr/>
            </a:pPr>
            <a:endParaRPr lang="en-US" b="1" dirty="0">
              <a:solidFill>
                <a:schemeClr val="bg1"/>
              </a:solidFill>
              <a:latin typeface="+mn-lt"/>
            </a:endParaRPr>
          </a:p>
          <a:p>
            <a:pPr marL="342900" indent="-342900" fontAlgn="auto">
              <a:spcBef>
                <a:spcPts val="0"/>
              </a:spcBef>
              <a:spcAft>
                <a:spcPts val="0"/>
              </a:spcAft>
              <a:buFont typeface="+mj-lt"/>
              <a:buAutoNum type="arabicPeriod"/>
              <a:defRPr/>
            </a:pPr>
            <a:r>
              <a:rPr lang="en-US" b="1" dirty="0">
                <a:solidFill>
                  <a:schemeClr val="bg1"/>
                </a:solidFill>
                <a:latin typeface="+mn-lt"/>
              </a:rPr>
              <a:t>Victor establishes his family as a happy one, and his parents as the bringers of "many delights." Victor knows what a blessing it is to have your creators care about you, yet this knowledge does not compel him to do the same for the creature to whom he gives life. (Chapter 2)</a:t>
            </a:r>
          </a:p>
          <a:p>
            <a:pPr marL="342900" indent="-342900" fontAlgn="auto">
              <a:spcBef>
                <a:spcPts val="0"/>
              </a:spcBef>
              <a:spcAft>
                <a:spcPts val="0"/>
              </a:spcAft>
              <a:buFont typeface="+mj-lt"/>
              <a:buAutoNum type="arabicPeriod"/>
              <a:defRPr/>
            </a:pPr>
            <a:endParaRPr lang="en-US" dirty="0">
              <a:latin typeface="+mn-lt"/>
            </a:endParaRPr>
          </a:p>
          <a:p>
            <a:pPr marL="342900" indent="-342900" fontAlgn="auto">
              <a:spcBef>
                <a:spcPts val="0"/>
              </a:spcBef>
              <a:spcAft>
                <a:spcPts val="0"/>
              </a:spcAft>
              <a:buFont typeface="+mj-lt"/>
              <a:buAutoNum type="arabicPeriod"/>
              <a:defRPr/>
            </a:pPr>
            <a:endParaRPr lang="en-US" dirty="0">
              <a:latin typeface="+mn-lt"/>
            </a:endParaRPr>
          </a:p>
          <a:p>
            <a:pPr marL="342900" indent="-342900" fontAlgn="auto">
              <a:spcBef>
                <a:spcPts val="0"/>
              </a:spcBef>
              <a:spcAft>
                <a:spcPts val="0"/>
              </a:spcAft>
              <a:buFont typeface="+mj-lt"/>
              <a:buAutoNum type="arabicPeriod"/>
              <a:defRPr/>
            </a:pPr>
            <a:endParaRPr lang="en-US" dirty="0">
              <a:latin typeface="+mn-lt"/>
            </a:endParaRPr>
          </a:p>
          <a:p>
            <a:pPr marL="342900" indent="-342900" fontAlgn="auto">
              <a:spcBef>
                <a:spcPts val="0"/>
              </a:spcBef>
              <a:spcAft>
                <a:spcPts val="0"/>
              </a:spcAft>
              <a:buFont typeface="+mj-lt"/>
              <a:buAutoNum type="arabicPeriod"/>
              <a:defRPr/>
            </a:pPr>
            <a:endParaRPr lang="en-US" dirty="0">
              <a:latin typeface="+mn-lt"/>
            </a:endParaRPr>
          </a:p>
          <a:p>
            <a:pPr marL="342900" indent="-342900" fontAlgn="auto">
              <a:spcBef>
                <a:spcPts val="0"/>
              </a:spcBef>
              <a:spcAft>
                <a:spcPts val="0"/>
              </a:spcAft>
              <a:buFont typeface="+mj-lt"/>
              <a:buAutoNum type="arabicPeriod"/>
              <a:defRPr/>
            </a:pPr>
            <a:endParaRPr lang="en-US" b="1" dirty="0">
              <a:solidFill>
                <a:schemeClr val="bg1"/>
              </a:solidFill>
              <a:latin typeface="+mn-lt"/>
            </a:endParaRPr>
          </a:p>
          <a:p>
            <a:pPr fontAlgn="auto">
              <a:spcBef>
                <a:spcPts val="0"/>
              </a:spcBef>
              <a:spcAft>
                <a:spcPts val="0"/>
              </a:spcAft>
              <a:defRPr/>
            </a:pPr>
            <a:endParaRPr lang="en-US" b="1" dirty="0">
              <a:solidFill>
                <a:schemeClr val="bg1"/>
              </a:solidFill>
              <a:latin typeface="+mn-lt"/>
            </a:endParaRPr>
          </a:p>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Continued...</a:t>
            </a:r>
            <a:endParaRPr lang="en-US" dirty="0">
              <a:solidFill>
                <a:schemeClr val="accent1">
                  <a:satMod val="150000"/>
                </a:schemeClr>
              </a:solidFill>
            </a:endParaRPr>
          </a:p>
        </p:txBody>
      </p:sp>
      <p:sp>
        <p:nvSpPr>
          <p:cNvPr id="5" name="Szövegdoboz 4"/>
          <p:cNvSpPr txBox="1"/>
          <p:nvPr/>
        </p:nvSpPr>
        <p:spPr>
          <a:xfrm>
            <a:off x="250825" y="1700213"/>
            <a:ext cx="8642350" cy="5632450"/>
          </a:xfrm>
          <a:prstGeom prst="rect">
            <a:avLst/>
          </a:prstGeom>
          <a:noFill/>
        </p:spPr>
        <p:txBody>
          <a:bodyPr>
            <a:spAutoFit/>
          </a:bodyPr>
          <a:lstStyle/>
          <a:p>
            <a:pPr fontAlgn="auto">
              <a:spcBef>
                <a:spcPts val="0"/>
              </a:spcBef>
              <a:spcAft>
                <a:spcPts val="0"/>
              </a:spcAft>
              <a:defRPr/>
            </a:pPr>
            <a:endParaRPr lang="en-US" dirty="0">
              <a:latin typeface="+mn-lt"/>
            </a:endParaRPr>
          </a:p>
          <a:p>
            <a:pPr marL="342900" indent="-342900" fontAlgn="auto">
              <a:spcBef>
                <a:spcPts val="0"/>
              </a:spcBef>
              <a:spcAft>
                <a:spcPts val="0"/>
              </a:spcAft>
              <a:buFont typeface="+mj-lt"/>
              <a:buAutoNum type="arabicPeriod"/>
              <a:defRPr/>
            </a:pPr>
            <a:r>
              <a:rPr lang="en-US" b="1" dirty="0">
                <a:solidFill>
                  <a:schemeClr val="bg1"/>
                </a:solidFill>
                <a:latin typeface="+mn-lt"/>
              </a:rPr>
              <a:t> The loss of Victor’s mother serves as an omen of the loss he is going to encounter again and again as the story progresses. At the same time, her death establishes that family is what is most dear to Victor, what he most sorely does not want to lose. (Chapter 3)</a:t>
            </a:r>
          </a:p>
          <a:p>
            <a:pPr marL="342900" indent="-342900" fontAlgn="auto">
              <a:spcBef>
                <a:spcPts val="0"/>
              </a:spcBef>
              <a:spcAft>
                <a:spcPts val="0"/>
              </a:spcAft>
              <a:buFont typeface="+mj-lt"/>
              <a:buAutoNum type="arabicPeriod"/>
              <a:defRPr/>
            </a:pPr>
            <a:endParaRPr lang="en-US" b="1" dirty="0">
              <a:solidFill>
                <a:schemeClr val="bg1"/>
              </a:solidFill>
              <a:latin typeface="+mn-lt"/>
            </a:endParaRPr>
          </a:p>
          <a:p>
            <a:pPr marL="342900" indent="-342900" fontAlgn="auto">
              <a:spcBef>
                <a:spcPts val="0"/>
              </a:spcBef>
              <a:spcAft>
                <a:spcPts val="0"/>
              </a:spcAft>
              <a:buFont typeface="+mj-lt"/>
              <a:buAutoNum type="arabicPeriod"/>
              <a:defRPr/>
            </a:pPr>
            <a:r>
              <a:rPr lang="en-US" b="1" dirty="0">
                <a:solidFill>
                  <a:schemeClr val="bg1"/>
                </a:solidFill>
                <a:latin typeface="+mn-lt"/>
              </a:rPr>
              <a:t>Loss haunts Victor from a very early point in the book: his mother’s death is an "irreparable evil" from which all future evil and loneliness spring. (Chapter 3)</a:t>
            </a:r>
          </a:p>
          <a:p>
            <a:pPr marL="342900" indent="-342900" fontAlgn="auto">
              <a:spcBef>
                <a:spcPts val="0"/>
              </a:spcBef>
              <a:spcAft>
                <a:spcPts val="0"/>
              </a:spcAft>
              <a:buFont typeface="+mj-lt"/>
              <a:buAutoNum type="arabicPeriod"/>
              <a:defRPr/>
            </a:pPr>
            <a:endParaRPr lang="en-US" b="1" dirty="0">
              <a:solidFill>
                <a:schemeClr val="bg1"/>
              </a:solidFill>
              <a:latin typeface="+mn-lt"/>
            </a:endParaRPr>
          </a:p>
          <a:p>
            <a:pPr marL="342900" indent="-342900" fontAlgn="auto">
              <a:spcBef>
                <a:spcPts val="0"/>
              </a:spcBef>
              <a:spcAft>
                <a:spcPts val="0"/>
              </a:spcAft>
              <a:buFont typeface="+mj-lt"/>
              <a:buAutoNum type="arabicPeriod"/>
              <a:defRPr/>
            </a:pPr>
            <a:r>
              <a:rPr lang="en-US" b="1" dirty="0">
                <a:solidFill>
                  <a:schemeClr val="bg1"/>
                </a:solidFill>
                <a:latin typeface="+mn-lt"/>
              </a:rPr>
              <a:t>The monster longs for companionship with the family he observes, but he cannot engage with them because he is unacceptable to society. Instead, he must remain entirely alone. (Chapter 12)</a:t>
            </a:r>
          </a:p>
          <a:p>
            <a:pPr fontAlgn="auto">
              <a:spcBef>
                <a:spcPts val="0"/>
              </a:spcBef>
              <a:spcAft>
                <a:spcPts val="0"/>
              </a:spcAft>
              <a:defRPr/>
            </a:pPr>
            <a:endParaRPr lang="en-US" b="1" dirty="0">
              <a:solidFill>
                <a:schemeClr val="bg1"/>
              </a:solidFill>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2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lstStyle/>
          <a:p>
            <a:pPr fontAlgn="auto">
              <a:spcAft>
                <a:spcPts val="0"/>
              </a:spcAft>
              <a:defRPr/>
            </a:pPr>
            <a:r>
              <a:rPr lang="en-GB" dirty="0" smtClean="0">
                <a:solidFill>
                  <a:schemeClr val="accent1">
                    <a:satMod val="150000"/>
                  </a:schemeClr>
                </a:solidFill>
              </a:rPr>
              <a:t>Continued...</a:t>
            </a:r>
            <a:endParaRPr lang="en-US" dirty="0">
              <a:solidFill>
                <a:schemeClr val="accent1">
                  <a:satMod val="150000"/>
                </a:schemeClr>
              </a:solidFill>
            </a:endParaRPr>
          </a:p>
        </p:txBody>
      </p:sp>
      <p:sp>
        <p:nvSpPr>
          <p:cNvPr id="3" name="Szövegdoboz 2"/>
          <p:cNvSpPr txBox="1"/>
          <p:nvPr/>
        </p:nvSpPr>
        <p:spPr>
          <a:xfrm>
            <a:off x="250825" y="1844675"/>
            <a:ext cx="8642350" cy="4524375"/>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US" b="1" dirty="0">
                <a:solidFill>
                  <a:schemeClr val="bg1"/>
                </a:solidFill>
                <a:latin typeface="+mn-lt"/>
              </a:rPr>
              <a:t>The monster refers to the family as "my" cottagers, implying his sense of connection to these people and his desire to be included in their family. Despite this, he knows he suffers the "fatal effects of this miserable deformity" and will be kept separate from them. (Chapter 12)</a:t>
            </a:r>
          </a:p>
          <a:p>
            <a:pPr marL="342900" indent="-342900" fontAlgn="auto">
              <a:spcBef>
                <a:spcPts val="0"/>
              </a:spcBef>
              <a:spcAft>
                <a:spcPts val="0"/>
              </a:spcAft>
              <a:buFont typeface="+mj-lt"/>
              <a:buAutoNum type="arabicPeriod"/>
              <a:defRPr/>
            </a:pPr>
            <a:endParaRPr lang="en-US" b="1" dirty="0">
              <a:solidFill>
                <a:schemeClr val="bg1"/>
              </a:solidFill>
              <a:latin typeface="+mn-lt"/>
            </a:endParaRPr>
          </a:p>
          <a:p>
            <a:pPr marL="342900" indent="-342900" fontAlgn="auto">
              <a:spcBef>
                <a:spcPts val="0"/>
              </a:spcBef>
              <a:spcAft>
                <a:spcPts val="0"/>
              </a:spcAft>
              <a:buFont typeface="+mj-lt"/>
              <a:buAutoNum type="arabicPeriod"/>
              <a:defRPr/>
            </a:pPr>
            <a:r>
              <a:rPr lang="en-US" b="1" dirty="0">
                <a:solidFill>
                  <a:schemeClr val="bg1"/>
                </a:solidFill>
                <a:latin typeface="+mn-lt"/>
              </a:rPr>
              <a:t>The monster’s desire for love and familial affection makes him a deeply human and sympathetic character. Yet it also drives him to commit his immoral acts. (Chapter 12)</a:t>
            </a:r>
          </a:p>
          <a:p>
            <a:pPr marL="342900" indent="-342900" fontAlgn="auto">
              <a:spcBef>
                <a:spcPts val="0"/>
              </a:spcBef>
              <a:spcAft>
                <a:spcPts val="0"/>
              </a:spcAft>
              <a:buFont typeface="+mj-lt"/>
              <a:buAutoNum type="arabicPeriod"/>
              <a:defRPr/>
            </a:pPr>
            <a:endParaRPr lang="en-US" b="1" dirty="0">
              <a:solidFill>
                <a:schemeClr val="bg1"/>
              </a:solidFill>
              <a:latin typeface="+mn-lt"/>
            </a:endParaRPr>
          </a:p>
          <a:p>
            <a:pPr marL="342900" indent="-342900" fontAlgn="auto">
              <a:spcBef>
                <a:spcPts val="0"/>
              </a:spcBef>
              <a:spcAft>
                <a:spcPts val="0"/>
              </a:spcAft>
              <a:buFont typeface="+mj-lt"/>
              <a:buAutoNum type="arabicPeriod"/>
              <a:defRPr/>
            </a:pPr>
            <a:r>
              <a:rPr lang="en-US" b="1" dirty="0">
                <a:solidFill>
                  <a:schemeClr val="bg1"/>
                </a:solidFill>
                <a:latin typeface="+mn-lt"/>
              </a:rPr>
              <a:t>The monster’s desire for a female companion parallels Adam’s asking God for a woman. (Chapter 17)</a:t>
            </a:r>
          </a:p>
          <a:p>
            <a:pPr marL="342900" indent="-342900" fontAlgn="auto">
              <a:spcBef>
                <a:spcPts val="0"/>
              </a:spcBef>
              <a:spcAft>
                <a:spcPts val="0"/>
              </a:spcAft>
              <a:buFont typeface="+mj-lt"/>
              <a:buAutoNum type="arabicPeriod"/>
              <a:defRPr/>
            </a:pPr>
            <a:endParaRPr lang="en-US" b="1" dirty="0">
              <a:solidFill>
                <a:schemeClr val="bg1"/>
              </a:solidFill>
              <a:latin typeface="+mn-lt"/>
            </a:endParaRPr>
          </a:p>
          <a:p>
            <a:pPr marL="342900" indent="-342900" fontAlgn="auto">
              <a:spcBef>
                <a:spcPts val="0"/>
              </a:spcBef>
              <a:spcAft>
                <a:spcPts val="0"/>
              </a:spcAft>
              <a:buFont typeface="+mj-lt"/>
              <a:buAutoNum type="arabicPeriod"/>
              <a:defRPr/>
            </a:pPr>
            <a:r>
              <a:rPr lang="en-US" b="1" dirty="0">
                <a:solidFill>
                  <a:schemeClr val="bg1"/>
                </a:solidFill>
                <a:latin typeface="+mn-lt"/>
              </a:rPr>
              <a:t>As the monster learns about the world and becomes educated, he realizes he is utterly alone and alienated from society. He has no "mutual bonds" to anyone – except Victor, who has rejected him. (Chapter 13)</a:t>
            </a:r>
          </a:p>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229600" cy="1251062"/>
          </a:xfrm>
        </p:spPr>
        <p:txBody>
          <a:bodyPr>
            <a:normAutofit fontScale="90000"/>
          </a:bodyPr>
          <a:lstStyle/>
          <a:p>
            <a:pPr fontAlgn="auto">
              <a:spcAft>
                <a:spcPts val="0"/>
              </a:spcAft>
              <a:defRPr/>
            </a:pPr>
            <a:r>
              <a:rPr lang="en-US" dirty="0" smtClean="0">
                <a:solidFill>
                  <a:schemeClr val="accent1">
                    <a:satMod val="150000"/>
                  </a:schemeClr>
                </a:solidFill>
              </a:rPr>
              <a:t>CLOSING ARGUMENTS SPEECHES</a:t>
            </a:r>
            <a:br>
              <a:rPr lang="en-US" dirty="0" smtClean="0">
                <a:solidFill>
                  <a:schemeClr val="accent1">
                    <a:satMod val="150000"/>
                  </a:schemeClr>
                </a:solidFill>
              </a:rPr>
            </a:br>
            <a:endParaRPr lang="en-US" dirty="0">
              <a:solidFill>
                <a:schemeClr val="accent1">
                  <a:satMod val="150000"/>
                </a:schemeClr>
              </a:solidFill>
            </a:endParaRPr>
          </a:p>
        </p:txBody>
      </p:sp>
      <p:sp>
        <p:nvSpPr>
          <p:cNvPr id="3" name="Szövegdoboz 2"/>
          <p:cNvSpPr txBox="1">
            <a:spLocks noChangeArrowheads="1"/>
          </p:cNvSpPr>
          <p:nvPr/>
        </p:nvSpPr>
        <p:spPr bwMode="auto">
          <a:xfrm>
            <a:off x="684213" y="1989138"/>
            <a:ext cx="7848600" cy="4678362"/>
          </a:xfrm>
          <a:prstGeom prst="rect">
            <a:avLst/>
          </a:prstGeom>
          <a:noFill/>
          <a:ln w="9525">
            <a:noFill/>
            <a:miter lim="800000"/>
            <a:headEnd/>
            <a:tailEnd/>
          </a:ln>
        </p:spPr>
        <p:txBody>
          <a:bodyPr>
            <a:spAutoFit/>
          </a:bodyPr>
          <a:lstStyle/>
          <a:p>
            <a:r>
              <a:rPr lang="en-US" sz="2000">
                <a:solidFill>
                  <a:schemeClr val="bg1"/>
                </a:solidFill>
                <a:latin typeface="Century Gothic" pitchFamily="34" charset="0"/>
              </a:rPr>
              <a:t>Take the role of an attorney presenting his/her “closing arguments” at the end of a criminal trial. In this case either Victor Frankenstein or his creature is on trial. The crime can be varied</a:t>
            </a:r>
            <a:r>
              <a:rPr lang="en-US" sz="2000" i="1">
                <a:solidFill>
                  <a:schemeClr val="bg1"/>
                </a:solidFill>
                <a:latin typeface="Century Gothic" pitchFamily="34" charset="0"/>
              </a:rPr>
              <a:t>: playing God, blind ambition, desertion, cruelty, or murder</a:t>
            </a:r>
            <a:r>
              <a:rPr lang="en-US" sz="2000">
                <a:solidFill>
                  <a:schemeClr val="bg1"/>
                </a:solidFill>
                <a:latin typeface="Century Gothic" pitchFamily="34" charset="0"/>
              </a:rPr>
              <a:t>. Choose whether to defend or prosecute the character. To prepare your case, list all the possible arguments from both sides. For example, if you plan to defend Victor Frankenstein, list not only all the arguments you plan to use but also as many arguments as you can think of that will be used by the prosecution. Then, you’ll list possible responses to the opposition’s points. In this way, not only  do you consider both points of view but  you will also illustrate your skills in persuasive writing and speaking. Try to use your own opinion but cite the novel whenever possible. </a:t>
            </a:r>
          </a:p>
          <a:p>
            <a:endParaRPr lang="en-US">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fontAlgn="auto">
              <a:spcAft>
                <a:spcPts val="0"/>
              </a:spcAft>
              <a:defRPr/>
            </a:pPr>
            <a:r>
              <a:rPr lang="en-GB" dirty="0" smtClean="0">
                <a:solidFill>
                  <a:schemeClr val="accent1">
                    <a:satMod val="150000"/>
                  </a:schemeClr>
                </a:solidFill>
              </a:rPr>
              <a:t>Frankenstein-the novel</a:t>
            </a:r>
            <a:endParaRPr lang="en-US" dirty="0">
              <a:solidFill>
                <a:schemeClr val="accent1">
                  <a:satMod val="150000"/>
                </a:schemeClr>
              </a:solidFill>
            </a:endParaRPr>
          </a:p>
        </p:txBody>
      </p:sp>
      <p:sp>
        <p:nvSpPr>
          <p:cNvPr id="3" name="Tartalom helye 2"/>
          <p:cNvSpPr>
            <a:spLocks noGrp="1"/>
          </p:cNvSpPr>
          <p:nvPr>
            <p:ph idx="1"/>
          </p:nvPr>
        </p:nvSpPr>
        <p:spPr/>
        <p:txBody>
          <a:bodyPr rtlCol="0">
            <a:normAutofit lnSpcReduction="10000"/>
          </a:bodyPr>
          <a:lstStyle/>
          <a:p>
            <a:pPr marL="438912" indent="-320040" fontAlgn="auto">
              <a:spcBef>
                <a:spcPts val="0"/>
              </a:spcBef>
              <a:spcAft>
                <a:spcPts val="0"/>
              </a:spcAft>
              <a:buFont typeface="Wingdings 2"/>
              <a:buChar char=""/>
              <a:defRPr/>
            </a:pPr>
            <a:r>
              <a:rPr lang="en-GB" dirty="0" smtClean="0">
                <a:solidFill>
                  <a:schemeClr val="bg1"/>
                </a:solidFill>
              </a:rPr>
              <a:t>‘Frankenstein’ is an </a:t>
            </a:r>
            <a:r>
              <a:rPr lang="en-GB" b="1" dirty="0" smtClean="0">
                <a:solidFill>
                  <a:schemeClr val="bg1"/>
                </a:solidFill>
              </a:rPr>
              <a:t>epistolary</a:t>
            </a:r>
            <a:r>
              <a:rPr lang="en-GB" dirty="0" smtClean="0">
                <a:solidFill>
                  <a:schemeClr val="bg1"/>
                </a:solidFill>
              </a:rPr>
              <a:t> novel (written as a series of letters between the main characters) belonging in the </a:t>
            </a:r>
            <a:r>
              <a:rPr lang="en-GB" b="1" dirty="0" smtClean="0">
                <a:solidFill>
                  <a:schemeClr val="bg1"/>
                </a:solidFill>
              </a:rPr>
              <a:t>Gothic </a:t>
            </a:r>
            <a:r>
              <a:rPr lang="en-GB" dirty="0" smtClean="0">
                <a:solidFill>
                  <a:schemeClr val="bg1"/>
                </a:solidFill>
              </a:rPr>
              <a:t>genre. It is a story about a </a:t>
            </a:r>
            <a:r>
              <a:rPr lang="en-US" dirty="0" smtClean="0">
                <a:solidFill>
                  <a:schemeClr val="bg1"/>
                </a:solidFill>
              </a:rPr>
              <a:t>young Swiss student, who discovers the secret of animating lifeless matter and, by assembling body parts, creates a monster who vows revenge on his creator after being rejected from society.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79512" y="1484784"/>
            <a:ext cx="4680520" cy="2592288"/>
          </a:xfrm>
          <a:prstGeom prst="ellipse">
            <a:avLst/>
          </a:prstGeom>
          <a:ln>
            <a:noFill/>
          </a:ln>
          <a:effectLst>
            <a:softEdge rad="112500"/>
          </a:effectLst>
        </p:spPr>
      </p:pic>
      <p:pic>
        <p:nvPicPr>
          <p:cNvPr id="2052" name="Picture 4"/>
          <p:cNvPicPr>
            <a:picLocks noChangeAspect="1" noChangeArrowheads="1"/>
          </p:cNvPicPr>
          <p:nvPr/>
        </p:nvPicPr>
        <p:blipFill>
          <a:blip r:embed="rId3" cstate="print"/>
          <a:srcRect/>
          <a:stretch>
            <a:fillRect/>
          </a:stretch>
        </p:blipFill>
        <p:spPr bwMode="auto">
          <a:xfrm>
            <a:off x="4932040" y="1556792"/>
            <a:ext cx="4211960" cy="2232247"/>
          </a:xfrm>
          <a:prstGeom prst="ellipse">
            <a:avLst/>
          </a:prstGeom>
          <a:ln>
            <a:noFill/>
          </a:ln>
          <a:effectLst>
            <a:softEdge rad="112500"/>
          </a:effectLst>
        </p:spPr>
      </p:pic>
      <p:sp>
        <p:nvSpPr>
          <p:cNvPr id="2" name="Cím 1"/>
          <p:cNvSpPr>
            <a:spLocks noGrp="1"/>
          </p:cNvSpPr>
          <p:nvPr>
            <p:ph type="title"/>
          </p:nvPr>
        </p:nvSpPr>
        <p:spPr/>
        <p:txBody>
          <a:bodyPr/>
          <a:lstStyle/>
          <a:p>
            <a:pPr fontAlgn="auto">
              <a:spcAft>
                <a:spcPts val="0"/>
              </a:spcAft>
              <a:defRPr/>
            </a:pPr>
            <a:r>
              <a:rPr lang="en-GB" sz="6000" dirty="0" smtClean="0">
                <a:solidFill>
                  <a:schemeClr val="accent1">
                    <a:satMod val="150000"/>
                  </a:schemeClr>
                </a:solidFill>
                <a:effectLst>
                  <a:glow rad="101600">
                    <a:schemeClr val="accent1">
                      <a:satMod val="175000"/>
                      <a:alpha val="40000"/>
                    </a:schemeClr>
                  </a:glow>
                  <a:reflection blurRad="6350" stA="55000" endA="300" endPos="45500" dir="5400000" sy="-100000" algn="bl" rotWithShape="0"/>
                </a:effectLst>
              </a:rPr>
              <a:t>The Gothic Novel</a:t>
            </a:r>
            <a:endParaRPr lang="en-US" sz="6000" dirty="0">
              <a:solidFill>
                <a:schemeClr val="accent1">
                  <a:satMod val="150000"/>
                </a:schemeClr>
              </a:solidFill>
              <a:effectLst>
                <a:glow rad="101600">
                  <a:schemeClr val="accent1">
                    <a:satMod val="175000"/>
                    <a:alpha val="40000"/>
                  </a:schemeClr>
                </a:glow>
                <a:reflection blurRad="6350" stA="55000" endA="300" endPos="45500" dir="5400000" sy="-100000" algn="bl" rotWithShape="0"/>
              </a:effectLst>
            </a:endParaRPr>
          </a:p>
        </p:txBody>
      </p:sp>
      <p:sp>
        <p:nvSpPr>
          <p:cNvPr id="3" name="Tartalom helye 2"/>
          <p:cNvSpPr>
            <a:spLocks noGrp="1"/>
          </p:cNvSpPr>
          <p:nvPr>
            <p:ph idx="1"/>
          </p:nvPr>
        </p:nvSpPr>
        <p:spPr>
          <a:xfrm>
            <a:off x="457200" y="1775191"/>
            <a:ext cx="8219256" cy="789713"/>
          </a:xfrm>
        </p:spPr>
        <p:txBody>
          <a:bodyPr rtlCol="0">
            <a:normAutofit/>
          </a:bodyPr>
          <a:lstStyle/>
          <a:p>
            <a:pPr marL="438912" indent="-320040" fontAlgn="auto">
              <a:spcBef>
                <a:spcPts val="0"/>
              </a:spcBef>
              <a:spcAft>
                <a:spcPts val="0"/>
              </a:spcAft>
              <a:buFont typeface="Wingdings 2"/>
              <a:buChar char=""/>
              <a:defRPr/>
            </a:pPr>
            <a:r>
              <a:rPr lang="en-GB" sz="2000" b="1" dirty="0" smtClean="0">
                <a:ln>
                  <a:solidFill>
                    <a:schemeClr val="bg1">
                      <a:lumMod val="50000"/>
                      <a:lumOff val="50000"/>
                    </a:schemeClr>
                  </a:solidFill>
                </a:ln>
                <a:solidFill>
                  <a:srgbClr val="FFFF00"/>
                </a:solidFill>
              </a:rPr>
              <a:t>What phrases, images, settings, characters do you associate with the word ‘Gothic’?</a:t>
            </a:r>
          </a:p>
          <a:p>
            <a:pPr marL="438912" indent="-320040" fontAlgn="auto">
              <a:spcBef>
                <a:spcPts val="0"/>
              </a:spcBef>
              <a:spcAft>
                <a:spcPts val="0"/>
              </a:spcAft>
              <a:buFont typeface="Wingdings 2"/>
              <a:buNone/>
              <a:defRPr/>
            </a:pPr>
            <a:endParaRPr lang="en-GB" sz="2000" dirty="0" smtClean="0">
              <a:solidFill>
                <a:schemeClr val="bg1"/>
              </a:solidFill>
            </a:endParaRPr>
          </a:p>
          <a:p>
            <a:pPr marL="438912" indent="-320040" fontAlgn="auto">
              <a:spcBef>
                <a:spcPts val="0"/>
              </a:spcBef>
              <a:spcAft>
                <a:spcPts val="0"/>
              </a:spcAft>
              <a:buFont typeface="Wingdings 2"/>
              <a:buNone/>
              <a:defRPr/>
            </a:pPr>
            <a:endParaRPr lang="en-US" dirty="0"/>
          </a:p>
        </p:txBody>
      </p:sp>
      <p:pic>
        <p:nvPicPr>
          <p:cNvPr id="2053" name="Picture 5"/>
          <p:cNvPicPr>
            <a:picLocks noChangeAspect="1" noChangeArrowheads="1"/>
          </p:cNvPicPr>
          <p:nvPr/>
        </p:nvPicPr>
        <p:blipFill>
          <a:blip r:embed="rId4" cstate="print"/>
          <a:srcRect/>
          <a:stretch>
            <a:fillRect/>
          </a:stretch>
        </p:blipFill>
        <p:spPr bwMode="auto">
          <a:xfrm>
            <a:off x="0" y="4077072"/>
            <a:ext cx="4536504" cy="2780928"/>
          </a:xfrm>
          <a:prstGeom prst="ellipse">
            <a:avLst/>
          </a:prstGeom>
          <a:ln>
            <a:noFill/>
          </a:ln>
          <a:effectLst>
            <a:softEdge rad="112500"/>
          </a:effectLst>
        </p:spPr>
      </p:pic>
      <p:pic>
        <p:nvPicPr>
          <p:cNvPr id="2054" name="Picture 6"/>
          <p:cNvPicPr>
            <a:picLocks noChangeAspect="1" noChangeArrowheads="1"/>
          </p:cNvPicPr>
          <p:nvPr/>
        </p:nvPicPr>
        <p:blipFill>
          <a:blip r:embed="rId5" cstate="print"/>
          <a:srcRect/>
          <a:stretch>
            <a:fillRect/>
          </a:stretch>
        </p:blipFill>
        <p:spPr bwMode="auto">
          <a:xfrm>
            <a:off x="4852045" y="3789040"/>
            <a:ext cx="4291955" cy="3068960"/>
          </a:xfrm>
          <a:prstGeom prst="ellipse">
            <a:avLst/>
          </a:prstGeom>
          <a:ln>
            <a:noFill/>
          </a:ln>
          <a:effectLst>
            <a:softEdge rad="112500"/>
          </a:effectLst>
        </p:spPr>
      </p:pic>
      <p:pic>
        <p:nvPicPr>
          <p:cNvPr id="2055" name="Picture 7"/>
          <p:cNvPicPr>
            <a:picLocks noChangeAspect="1" noChangeArrowheads="1"/>
          </p:cNvPicPr>
          <p:nvPr/>
        </p:nvPicPr>
        <p:blipFill>
          <a:blip r:embed="rId6" cstate="print"/>
          <a:srcRect/>
          <a:stretch>
            <a:fillRect/>
          </a:stretch>
        </p:blipFill>
        <p:spPr bwMode="auto">
          <a:xfrm>
            <a:off x="3275856" y="2276872"/>
            <a:ext cx="2880320" cy="4248472"/>
          </a:xfrm>
          <a:prstGeom prst="ellipse">
            <a:avLst/>
          </a:prstGeom>
          <a:ln>
            <a:noFill/>
          </a:ln>
          <a:effectLst>
            <a:softEdge rad="112500"/>
          </a:effectLst>
        </p:spPr>
      </p:pic>
      <p:sp>
        <p:nvSpPr>
          <p:cNvPr id="12" name="Szövegdoboz 11"/>
          <p:cNvSpPr txBox="1"/>
          <p:nvPr/>
        </p:nvSpPr>
        <p:spPr>
          <a:xfrm>
            <a:off x="5292080" y="2420888"/>
            <a:ext cx="2592288" cy="369332"/>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graveyard</a:t>
            </a:r>
            <a:endParaRPr lang="en-US" dirty="0">
              <a:latin typeface="+mn-lt"/>
            </a:endParaRPr>
          </a:p>
        </p:txBody>
      </p:sp>
      <p:sp>
        <p:nvSpPr>
          <p:cNvPr id="13" name="Szövegdoboz 12"/>
          <p:cNvSpPr txBox="1"/>
          <p:nvPr/>
        </p:nvSpPr>
        <p:spPr>
          <a:xfrm>
            <a:off x="323528" y="2708920"/>
            <a:ext cx="2160240" cy="648072"/>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suspense</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ndParaRPr>
          </a:p>
        </p:txBody>
      </p:sp>
      <p:sp>
        <p:nvSpPr>
          <p:cNvPr id="14" name="Szövegdoboz 13"/>
          <p:cNvSpPr txBox="1"/>
          <p:nvPr/>
        </p:nvSpPr>
        <p:spPr>
          <a:xfrm>
            <a:off x="3851920" y="3933056"/>
            <a:ext cx="2160240" cy="504056"/>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supernatural</a:t>
            </a:r>
            <a:endParaRPr lang="en-US" dirty="0">
              <a:latin typeface="+mn-lt"/>
            </a:endParaRPr>
          </a:p>
        </p:txBody>
      </p:sp>
      <p:sp>
        <p:nvSpPr>
          <p:cNvPr id="15" name="Szövegdoboz 14"/>
          <p:cNvSpPr txBox="1"/>
          <p:nvPr/>
        </p:nvSpPr>
        <p:spPr>
          <a:xfrm>
            <a:off x="0" y="3861048"/>
            <a:ext cx="2339752" cy="576064"/>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visions</a:t>
            </a:r>
            <a:endParaRPr lang="en-US" dirty="0">
              <a:latin typeface="+mn-lt"/>
            </a:endParaRPr>
          </a:p>
        </p:txBody>
      </p:sp>
      <p:sp>
        <p:nvSpPr>
          <p:cNvPr id="16" name="Szövegdoboz 15"/>
          <p:cNvSpPr txBox="1"/>
          <p:nvPr/>
        </p:nvSpPr>
        <p:spPr>
          <a:xfrm>
            <a:off x="3851920" y="5157192"/>
            <a:ext cx="2016224" cy="369332"/>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o</a:t>
            </a: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mens</a:t>
            </a:r>
            <a:endParaRPr lang="en-GB" dirty="0">
              <a:latin typeface="+mn-lt"/>
            </a:endParaRPr>
          </a:p>
        </p:txBody>
      </p:sp>
      <p:sp>
        <p:nvSpPr>
          <p:cNvPr id="17" name="Szövegdoboz 16"/>
          <p:cNvSpPr txBox="1"/>
          <p:nvPr/>
        </p:nvSpPr>
        <p:spPr>
          <a:xfrm>
            <a:off x="2051720" y="4653136"/>
            <a:ext cx="1872208" cy="646331"/>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Disturbing</a:t>
            </a:r>
            <a:r>
              <a:rPr lang="en-GB" dirty="0">
                <a:latin typeface="+mn-lt"/>
              </a:rPr>
              <a:t> </a:t>
            </a: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dreams</a:t>
            </a:r>
            <a:endParaRPr lang="en-US" dirty="0">
              <a:latin typeface="+mn-lt"/>
            </a:endParaRPr>
          </a:p>
        </p:txBody>
      </p:sp>
      <p:sp>
        <p:nvSpPr>
          <p:cNvPr id="18" name="Szövegdoboz 17"/>
          <p:cNvSpPr txBox="1"/>
          <p:nvPr/>
        </p:nvSpPr>
        <p:spPr>
          <a:xfrm>
            <a:off x="6516216" y="5085184"/>
            <a:ext cx="2304256" cy="504056"/>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sorrow</a:t>
            </a:r>
            <a:endParaRPr lang="en-US" dirty="0">
              <a:latin typeface="+mn-lt"/>
            </a:endParaRPr>
          </a:p>
        </p:txBody>
      </p:sp>
      <p:sp>
        <p:nvSpPr>
          <p:cNvPr id="20" name="Szövegdoboz 19"/>
          <p:cNvSpPr txBox="1"/>
          <p:nvPr/>
        </p:nvSpPr>
        <p:spPr>
          <a:xfrm>
            <a:off x="1979712" y="6237312"/>
            <a:ext cx="1872208" cy="369332"/>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terror</a:t>
            </a:r>
            <a:endParaRPr lang="en-US" dirty="0">
              <a:latin typeface="+mn-lt"/>
            </a:endParaRPr>
          </a:p>
        </p:txBody>
      </p:sp>
      <p:sp>
        <p:nvSpPr>
          <p:cNvPr id="21" name="Szövegdoboz 20"/>
          <p:cNvSpPr txBox="1"/>
          <p:nvPr/>
        </p:nvSpPr>
        <p:spPr>
          <a:xfrm>
            <a:off x="467544" y="5661248"/>
            <a:ext cx="2232248" cy="369332"/>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loneliness</a:t>
            </a:r>
            <a:endParaRPr lang="en-US" dirty="0">
              <a:latin typeface="+mn-lt"/>
            </a:endParaRPr>
          </a:p>
        </p:txBody>
      </p:sp>
      <p:sp>
        <p:nvSpPr>
          <p:cNvPr id="22" name="Szövegdoboz 21"/>
          <p:cNvSpPr txBox="1"/>
          <p:nvPr/>
        </p:nvSpPr>
        <p:spPr>
          <a:xfrm>
            <a:off x="6516216" y="2852936"/>
            <a:ext cx="1872208" cy="936104"/>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Inexplicable</a:t>
            </a:r>
            <a:r>
              <a:rPr lang="en-GB" dirty="0">
                <a:latin typeface="+mn-lt"/>
              </a:rPr>
              <a:t> </a:t>
            </a: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events</a:t>
            </a:r>
            <a:endParaRPr lang="en-US" dirty="0">
              <a:latin typeface="+mn-lt"/>
            </a:endParaRPr>
          </a:p>
        </p:txBody>
      </p:sp>
      <p:sp>
        <p:nvSpPr>
          <p:cNvPr id="23" name="Szövegdoboz 22"/>
          <p:cNvSpPr txBox="1"/>
          <p:nvPr/>
        </p:nvSpPr>
        <p:spPr>
          <a:xfrm>
            <a:off x="6660232" y="3789040"/>
            <a:ext cx="2232248" cy="864096"/>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Fearing</a:t>
            </a:r>
            <a:r>
              <a:rPr lang="en-GB" dirty="0">
                <a:latin typeface="+mn-lt"/>
              </a:rPr>
              <a:t> </a:t>
            </a: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the</a:t>
            </a:r>
            <a:r>
              <a:rPr lang="en-GB" dirty="0">
                <a:latin typeface="+mn-lt"/>
              </a:rPr>
              <a:t> </a:t>
            </a: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unknown</a:t>
            </a:r>
            <a:endParaRPr lang="en-US" dirty="0">
              <a:latin typeface="+mn-lt"/>
            </a:endParaRPr>
          </a:p>
        </p:txBody>
      </p:sp>
      <p:sp>
        <p:nvSpPr>
          <p:cNvPr id="24" name="Szövegdoboz 23"/>
          <p:cNvSpPr txBox="1"/>
          <p:nvPr/>
        </p:nvSpPr>
        <p:spPr>
          <a:xfrm>
            <a:off x="2843808" y="3212976"/>
            <a:ext cx="1728192" cy="792088"/>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Impending</a:t>
            </a:r>
            <a:r>
              <a:rPr lang="en-GB" dirty="0">
                <a:latin typeface="+mn-lt"/>
              </a:rPr>
              <a:t> </a:t>
            </a: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doom</a:t>
            </a:r>
            <a:endParaRPr lang="en-US" dirty="0">
              <a:latin typeface="+mn-lt"/>
            </a:endParaRPr>
          </a:p>
        </p:txBody>
      </p:sp>
      <p:sp>
        <p:nvSpPr>
          <p:cNvPr id="25" name="Szövegdoboz 24"/>
          <p:cNvSpPr txBox="1"/>
          <p:nvPr/>
        </p:nvSpPr>
        <p:spPr>
          <a:xfrm>
            <a:off x="6804248" y="5949280"/>
            <a:ext cx="1944216" cy="369332"/>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shadows</a:t>
            </a:r>
            <a:endParaRPr lang="en-US" dirty="0">
              <a:latin typeface="+mn-lt"/>
            </a:endParaRPr>
          </a:p>
        </p:txBody>
      </p:sp>
      <p:sp>
        <p:nvSpPr>
          <p:cNvPr id="26" name="Szövegdoboz 25"/>
          <p:cNvSpPr txBox="1"/>
          <p:nvPr/>
        </p:nvSpPr>
        <p:spPr>
          <a:xfrm>
            <a:off x="4427984" y="6237312"/>
            <a:ext cx="1728192" cy="369332"/>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death</a:t>
            </a:r>
            <a:endParaRPr lang="en-US" dirty="0">
              <a:latin typeface="+mn-lt"/>
            </a:endParaRPr>
          </a:p>
        </p:txBody>
      </p:sp>
      <p:sp>
        <p:nvSpPr>
          <p:cNvPr id="27" name="Szövegdoboz 26"/>
          <p:cNvSpPr txBox="1"/>
          <p:nvPr/>
        </p:nvSpPr>
        <p:spPr>
          <a:xfrm>
            <a:off x="3419872" y="2564904"/>
            <a:ext cx="1656184" cy="369332"/>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monster</a:t>
            </a:r>
            <a:endParaRPr lang="en-US" dirty="0">
              <a:latin typeface="+mn-lt"/>
            </a:endParaRPr>
          </a:p>
        </p:txBody>
      </p:sp>
      <p:sp>
        <p:nvSpPr>
          <p:cNvPr id="28" name="Szövegdoboz 27"/>
          <p:cNvSpPr txBox="1"/>
          <p:nvPr/>
        </p:nvSpPr>
        <p:spPr>
          <a:xfrm>
            <a:off x="395536" y="4653136"/>
            <a:ext cx="1224136" cy="369332"/>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vampire</a:t>
            </a:r>
            <a:endParaRPr lang="en-US" dirty="0">
              <a:latin typeface="+mn-lt"/>
            </a:endParaRPr>
          </a:p>
        </p:txBody>
      </p:sp>
      <p:sp>
        <p:nvSpPr>
          <p:cNvPr id="29" name="Szövegdoboz 28"/>
          <p:cNvSpPr txBox="1"/>
          <p:nvPr/>
        </p:nvSpPr>
        <p:spPr>
          <a:xfrm>
            <a:off x="5004048" y="5661248"/>
            <a:ext cx="1656184" cy="369332"/>
          </a:xfrm>
          <a:prstGeom prst="rect">
            <a:avLst/>
          </a:prstGeom>
          <a:noFill/>
        </p:spPr>
        <p:txBody>
          <a:bodyPr>
            <a:prstTxWarp prst="textChevron">
              <a:avLst/>
            </a:prstTxWarp>
            <a:spAutoFit/>
          </a:bodyPr>
          <a:lstStyle/>
          <a:p>
            <a:pPr fontAlgn="auto">
              <a:spcBef>
                <a:spcPts val="0"/>
              </a:spcBef>
              <a:spcAft>
                <a:spcPts val="0"/>
              </a:spcAft>
              <a:defRPr/>
            </a:pPr>
            <a:r>
              <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ghosts</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20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20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53"/>
                                        </p:tgtEl>
                                        <p:attrNameLst>
                                          <p:attrName>style.visibility</p:attrName>
                                        </p:attrNameLst>
                                      </p:cBhvr>
                                      <p:to>
                                        <p:strVal val="visible"/>
                                      </p:to>
                                    </p:set>
                                    <p:animEffect transition="in" filter="fade">
                                      <p:cBhvr>
                                        <p:cTn id="30" dur="2000"/>
                                        <p:tgtEl>
                                          <p:spTgt spid="20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2000"/>
                                        <p:tgtEl>
                                          <p:spTgt spid="205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5"/>
                                        </p:tgtEl>
                                        <p:attrNameLst>
                                          <p:attrName>style.visibility</p:attrName>
                                        </p:attrNameLst>
                                      </p:cBhvr>
                                      <p:to>
                                        <p:strVal val="visible"/>
                                      </p:to>
                                    </p:set>
                                    <p:animEffect transition="in" filter="fade">
                                      <p:cBhvr>
                                        <p:cTn id="40" dur="2000"/>
                                        <p:tgtEl>
                                          <p:spTgt spid="205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additive="base">
                                        <p:cTn id="99" dur="500" fill="hold"/>
                                        <p:tgtEl>
                                          <p:spTgt spid="17"/>
                                        </p:tgtEl>
                                        <p:attrNameLst>
                                          <p:attrName>ppt_x</p:attrName>
                                        </p:attrNameLst>
                                      </p:cBhvr>
                                      <p:tavLst>
                                        <p:tav tm="0">
                                          <p:val>
                                            <p:strVal val="#ppt_x"/>
                                          </p:val>
                                        </p:tav>
                                        <p:tav tm="100000">
                                          <p:val>
                                            <p:strVal val="#ppt_x"/>
                                          </p:val>
                                        </p:tav>
                                      </p:tavLst>
                                    </p:anim>
                                    <p:anim calcmode="lin" valueType="num">
                                      <p:cBhvr additive="base">
                                        <p:cTn id="10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500" fill="hold"/>
                                        <p:tgtEl>
                                          <p:spTgt spid="28"/>
                                        </p:tgtEl>
                                        <p:attrNameLst>
                                          <p:attrName>ppt_x</p:attrName>
                                        </p:attrNameLst>
                                      </p:cBhvr>
                                      <p:tavLst>
                                        <p:tav tm="0">
                                          <p:val>
                                            <p:strVal val="#ppt_x"/>
                                          </p:val>
                                        </p:tav>
                                        <p:tav tm="100000">
                                          <p:val>
                                            <p:strVal val="#ppt_x"/>
                                          </p:val>
                                        </p:tav>
                                      </p:tavLst>
                                    </p:anim>
                                    <p:anim calcmode="lin" valueType="num">
                                      <p:cBhvr additive="base">
                                        <p:cTn id="10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 fill="hold"/>
                                        <p:tgtEl>
                                          <p:spTgt spid="26"/>
                                        </p:tgtEl>
                                        <p:attrNameLst>
                                          <p:attrName>ppt_x</p:attrName>
                                        </p:attrNameLst>
                                      </p:cBhvr>
                                      <p:tavLst>
                                        <p:tav tm="0">
                                          <p:val>
                                            <p:strVal val="#ppt_x"/>
                                          </p:val>
                                        </p:tav>
                                        <p:tav tm="100000">
                                          <p:val>
                                            <p:strVal val="#ppt_x"/>
                                          </p:val>
                                        </p:tav>
                                      </p:tavLst>
                                    </p:anim>
                                    <p:anim calcmode="lin" valueType="num">
                                      <p:cBhvr additive="base">
                                        <p:cTn id="1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ppt_x"/>
                                          </p:val>
                                        </p:tav>
                                        <p:tav tm="100000">
                                          <p:val>
                                            <p:strVal val="#ppt_x"/>
                                          </p:val>
                                        </p:tav>
                                      </p:tavLst>
                                    </p:anim>
                                    <p:anim calcmode="lin" valueType="num">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additive="base">
                                        <p:cTn id="123" dur="500" fill="hold"/>
                                        <p:tgtEl>
                                          <p:spTgt spid="29"/>
                                        </p:tgtEl>
                                        <p:attrNameLst>
                                          <p:attrName>ppt_x</p:attrName>
                                        </p:attrNameLst>
                                      </p:cBhvr>
                                      <p:tavLst>
                                        <p:tav tm="0">
                                          <p:val>
                                            <p:strVal val="#ppt_x"/>
                                          </p:val>
                                        </p:tav>
                                        <p:tav tm="100000">
                                          <p:val>
                                            <p:strVal val="#ppt_x"/>
                                          </p:val>
                                        </p:tav>
                                      </p:tavLst>
                                    </p:anim>
                                    <p:anim calcmode="lin" valueType="num">
                                      <p:cBhvr additive="base">
                                        <p:cTn id="12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4"/>
                                        </p:tgtEl>
                                        <p:attrNameLst>
                                          <p:attrName>style.visibility</p:attrName>
                                        </p:attrNameLst>
                                      </p:cBhvr>
                                      <p:to>
                                        <p:strVal val="visible"/>
                                      </p:to>
                                    </p:set>
                                    <p:anim calcmode="lin" valueType="num">
                                      <p:cBhvr additive="base">
                                        <p:cTn id="129" dur="500" fill="hold"/>
                                        <p:tgtEl>
                                          <p:spTgt spid="14"/>
                                        </p:tgtEl>
                                        <p:attrNameLst>
                                          <p:attrName>ppt_x</p:attrName>
                                        </p:attrNameLst>
                                      </p:cBhvr>
                                      <p:tavLst>
                                        <p:tav tm="0">
                                          <p:val>
                                            <p:strVal val="#ppt_x"/>
                                          </p:val>
                                        </p:tav>
                                        <p:tav tm="100000">
                                          <p:val>
                                            <p:strVal val="#ppt_x"/>
                                          </p:val>
                                        </p:tav>
                                      </p:tavLst>
                                    </p:anim>
                                    <p:anim calcmode="lin" valueType="num">
                                      <p:cBhvr additive="base">
                                        <p:cTn id="1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1"/>
                                        </p:tgtEl>
                                        <p:attrNameLst>
                                          <p:attrName>style.visibility</p:attrName>
                                        </p:attrNameLst>
                                      </p:cBhvr>
                                      <p:to>
                                        <p:strVal val="visible"/>
                                      </p:to>
                                    </p:set>
                                    <p:anim calcmode="lin" valueType="num">
                                      <p:cBhvr additive="base">
                                        <p:cTn id="135" dur="500" fill="hold"/>
                                        <p:tgtEl>
                                          <p:spTgt spid="21"/>
                                        </p:tgtEl>
                                        <p:attrNameLst>
                                          <p:attrName>ppt_x</p:attrName>
                                        </p:attrNameLst>
                                      </p:cBhvr>
                                      <p:tavLst>
                                        <p:tav tm="0">
                                          <p:val>
                                            <p:strVal val="#ppt_x"/>
                                          </p:val>
                                        </p:tav>
                                        <p:tav tm="100000">
                                          <p:val>
                                            <p:strVal val="#ppt_x"/>
                                          </p:val>
                                        </p:tav>
                                      </p:tavLst>
                                    </p:anim>
                                    <p:anim calcmode="lin" valueType="num">
                                      <p:cBhvr additive="base">
                                        <p:cTn id="1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7"/>
                                        </p:tgtEl>
                                        <p:attrNameLst>
                                          <p:attrName>style.visibility</p:attrName>
                                        </p:attrNameLst>
                                      </p:cBhvr>
                                      <p:to>
                                        <p:strVal val="visible"/>
                                      </p:to>
                                    </p:set>
                                    <p:anim calcmode="lin" valueType="num">
                                      <p:cBhvr additive="base">
                                        <p:cTn id="141" dur="500" fill="hold"/>
                                        <p:tgtEl>
                                          <p:spTgt spid="27"/>
                                        </p:tgtEl>
                                        <p:attrNameLst>
                                          <p:attrName>ppt_x</p:attrName>
                                        </p:attrNameLst>
                                      </p:cBhvr>
                                      <p:tavLst>
                                        <p:tav tm="0">
                                          <p:val>
                                            <p:strVal val="#ppt_x"/>
                                          </p:val>
                                        </p:tav>
                                        <p:tav tm="100000">
                                          <p:val>
                                            <p:strVal val="#ppt_x"/>
                                          </p:val>
                                        </p:tav>
                                      </p:tavLst>
                                    </p:anim>
                                    <p:anim calcmode="lin" valueType="num">
                                      <p:cBhvr additive="base">
                                        <p:cTn id="1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18" grpId="0"/>
      <p:bldP spid="20" grpId="0"/>
      <p:bldP spid="21" grpId="0"/>
      <p:bldP spid="22" grpId="0"/>
      <p:bldP spid="23"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4294967295"/>
          </p:nvPr>
        </p:nvSpPr>
        <p:spPr>
          <a:xfrm>
            <a:off x="0" y="260350"/>
            <a:ext cx="8820150" cy="6140450"/>
          </a:xfrm>
        </p:spPr>
        <p:txBody>
          <a:bodyPr/>
          <a:lstStyle/>
          <a:p>
            <a:r>
              <a:rPr lang="en-US" smtClean="0">
                <a:solidFill>
                  <a:schemeClr val="bg1"/>
                </a:solidFill>
              </a:rPr>
              <a:t>Popular in the late eighteenth and early nineteenth centuries, Gothic fiction is a genre of literature that combines elements of both </a:t>
            </a:r>
            <a:r>
              <a:rPr lang="en-US" b="1" smtClean="0">
                <a:solidFill>
                  <a:schemeClr val="bg1"/>
                </a:solidFill>
              </a:rPr>
              <a:t>horror</a:t>
            </a:r>
            <a:r>
              <a:rPr lang="en-US" smtClean="0">
                <a:solidFill>
                  <a:schemeClr val="bg1"/>
                </a:solidFill>
              </a:rPr>
              <a:t> and </a:t>
            </a:r>
            <a:r>
              <a:rPr lang="en-US" b="1" smtClean="0">
                <a:solidFill>
                  <a:schemeClr val="bg1"/>
                </a:solidFill>
              </a:rPr>
              <a:t>romance</a:t>
            </a:r>
            <a:r>
              <a:rPr lang="en-US" smtClean="0">
                <a:solidFill>
                  <a:schemeClr val="bg1"/>
                </a:solidFill>
              </a:rPr>
              <a:t>. It is a genre characterized by the use of intense emotion, the characterization of nature as a powerful and destructive force, the use of weather and atmosphere to depict mood, and the evocation of terror and horror.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fontAlgn="auto">
              <a:spcAft>
                <a:spcPts val="0"/>
              </a:spcAft>
              <a:defRPr/>
            </a:pPr>
            <a:r>
              <a:rPr lang="en-GB" dirty="0" smtClean="0">
                <a:solidFill>
                  <a:schemeClr val="accent1">
                    <a:satMod val="150000"/>
                  </a:schemeClr>
                </a:solidFill>
              </a:rPr>
              <a:t>Frankenstein: The Modern Prometheus</a:t>
            </a:r>
            <a:endParaRPr lang="en-US" dirty="0">
              <a:solidFill>
                <a:schemeClr val="accent1">
                  <a:satMod val="150000"/>
                </a:schemeClr>
              </a:solidFill>
            </a:endParaRPr>
          </a:p>
        </p:txBody>
      </p:sp>
      <p:sp>
        <p:nvSpPr>
          <p:cNvPr id="3" name="Tartalom helye 2"/>
          <p:cNvSpPr>
            <a:spLocks noGrp="1"/>
          </p:cNvSpPr>
          <p:nvPr>
            <p:ph idx="1"/>
          </p:nvPr>
        </p:nvSpPr>
        <p:spPr>
          <a:xfrm>
            <a:off x="457200" y="1774825"/>
            <a:ext cx="3106738" cy="4625975"/>
          </a:xfrm>
        </p:spPr>
        <p:txBody>
          <a:bodyPr rtlCol="0">
            <a:normAutofit fontScale="77500" lnSpcReduction="20000"/>
          </a:bodyPr>
          <a:lstStyle/>
          <a:p>
            <a:pPr marL="438912" indent="-320040" fontAlgn="auto">
              <a:spcBef>
                <a:spcPts val="0"/>
              </a:spcBef>
              <a:spcAft>
                <a:spcPts val="0"/>
              </a:spcAft>
              <a:buFont typeface="Wingdings 2"/>
              <a:buChar char=""/>
              <a:defRPr/>
            </a:pPr>
            <a:r>
              <a:rPr lang="en-US" dirty="0" smtClean="0">
                <a:solidFill>
                  <a:schemeClr val="bg1"/>
                </a:solidFill>
              </a:rPr>
              <a:t>‘</a:t>
            </a:r>
            <a:r>
              <a:rPr lang="en-US" b="1" dirty="0" smtClean="0">
                <a:solidFill>
                  <a:schemeClr val="bg1"/>
                </a:solidFill>
              </a:rPr>
              <a:t>The Modern Prometheus</a:t>
            </a:r>
            <a:r>
              <a:rPr lang="en-US" dirty="0" smtClean="0">
                <a:solidFill>
                  <a:schemeClr val="bg1"/>
                </a:solidFill>
              </a:rPr>
              <a:t>’ is the subtitle of the book, which refers to the figure in Greek mythology who was responsible for a conflict between mankind and the gods.</a:t>
            </a:r>
            <a:endParaRPr lang="en-US"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4427538" y="1700213"/>
            <a:ext cx="4008437" cy="4752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fontAlgn="auto">
              <a:spcAft>
                <a:spcPts val="0"/>
              </a:spcAft>
              <a:defRPr/>
            </a:pPr>
            <a:r>
              <a:rPr lang="en-GB" dirty="0" smtClean="0">
                <a:solidFill>
                  <a:schemeClr val="accent1">
                    <a:satMod val="150000"/>
                  </a:schemeClr>
                </a:solidFill>
              </a:rPr>
              <a:t>Greek myth: Prometheus, the fire stealer</a:t>
            </a:r>
            <a:endParaRPr lang="en-US" dirty="0">
              <a:solidFill>
                <a:schemeClr val="accent1">
                  <a:satMod val="150000"/>
                </a:schemeClr>
              </a:solidFill>
            </a:endParaRPr>
          </a:p>
        </p:txBody>
      </p:sp>
      <p:pic>
        <p:nvPicPr>
          <p:cNvPr id="6146" name="Picture 2"/>
          <p:cNvPicPr>
            <a:picLocks noGrp="1" noChangeAspect="1" noChangeArrowheads="1"/>
          </p:cNvPicPr>
          <p:nvPr>
            <p:ph idx="1"/>
          </p:nvPr>
        </p:nvPicPr>
        <p:blipFill>
          <a:blip r:embed="rId2" cstate="print"/>
          <a:srcRect/>
          <a:stretch>
            <a:fillRect/>
          </a:stretch>
        </p:blipFill>
        <p:spPr>
          <a:xfrm>
            <a:off x="3203575" y="1628775"/>
            <a:ext cx="5761038" cy="4968875"/>
          </a:xfrm>
        </p:spPr>
      </p:pic>
      <p:sp>
        <p:nvSpPr>
          <p:cNvPr id="5" name="Szövegdoboz 4"/>
          <p:cNvSpPr txBox="1">
            <a:spLocks noChangeArrowheads="1"/>
          </p:cNvSpPr>
          <p:nvPr/>
        </p:nvSpPr>
        <p:spPr bwMode="auto">
          <a:xfrm>
            <a:off x="179388" y="1628775"/>
            <a:ext cx="2592387" cy="5016500"/>
          </a:xfrm>
          <a:prstGeom prst="rect">
            <a:avLst/>
          </a:prstGeom>
          <a:noFill/>
          <a:ln w="9525">
            <a:noFill/>
            <a:miter lim="800000"/>
            <a:headEnd/>
            <a:tailEnd/>
          </a:ln>
        </p:spPr>
        <p:txBody>
          <a:bodyPr>
            <a:spAutoFit/>
          </a:bodyPr>
          <a:lstStyle/>
          <a:p>
            <a:r>
              <a:rPr lang="en-US" sz="1600" b="1">
                <a:solidFill>
                  <a:schemeClr val="bg1"/>
                </a:solidFill>
                <a:latin typeface="Century Gothic" pitchFamily="34" charset="0"/>
              </a:rPr>
              <a:t>In order to help the people, Prometheus stole Zeus's fire from the sun. The people were thereby given an advantage to the animals since fire gave man the ability to make weapons and tools. Prometheus was severely punished by Zeus who chained him to a rock in the Caucasus. Every night, Prometheus was visited by an eagle who ate from his liver. During the day, however, his liver grew back to its original state.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Lendület">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975</TotalTime>
  <Words>5304</Words>
  <Application>Microsoft Office PowerPoint</Application>
  <PresentationFormat>On-screen Show (4:3)</PresentationFormat>
  <Paragraphs>332</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Century Gothic</vt:lpstr>
      <vt:lpstr>Arial</vt:lpstr>
      <vt:lpstr>Wingdings 2</vt:lpstr>
      <vt:lpstr>Wingdings</vt:lpstr>
      <vt:lpstr>Wingdings 3</vt:lpstr>
      <vt:lpstr>Calibri</vt:lpstr>
      <vt:lpstr>Comic Sans MS</vt:lpstr>
      <vt:lpstr>Modul</vt:lpstr>
      <vt:lpstr>Frankenstein</vt:lpstr>
      <vt:lpstr>Mary Wollstonecraft Godwin:   30 August 1797 – 1 February 1851</vt:lpstr>
      <vt:lpstr>Frankenstein is born</vt:lpstr>
      <vt:lpstr>Slide 4</vt:lpstr>
      <vt:lpstr>Frankenstein-the novel</vt:lpstr>
      <vt:lpstr>The Gothic Novel</vt:lpstr>
      <vt:lpstr>Slide 7</vt:lpstr>
      <vt:lpstr>Frankenstein: The Modern Prometheus</vt:lpstr>
      <vt:lpstr>Greek myth: Prometheus, the fire stealer</vt:lpstr>
      <vt:lpstr>Prometheus, the animator</vt:lpstr>
      <vt:lpstr>The three main characters: Victor Frankenstein</vt:lpstr>
      <vt:lpstr>Robert Walton</vt:lpstr>
      <vt:lpstr>The Monster</vt:lpstr>
      <vt:lpstr>Slide 14</vt:lpstr>
      <vt:lpstr>Slide 15</vt:lpstr>
      <vt:lpstr>Slide 16</vt:lpstr>
      <vt:lpstr>Slide 17</vt:lpstr>
      <vt:lpstr>Pre-reading tasks The role of the family</vt:lpstr>
      <vt:lpstr>Pre-reading task </vt:lpstr>
      <vt:lpstr>Background information</vt:lpstr>
      <vt:lpstr>Literary term: Allusion</vt:lpstr>
      <vt:lpstr>Frankenstein: Letters 1-4</vt:lpstr>
      <vt:lpstr>Questions on Letters 1-4</vt:lpstr>
      <vt:lpstr>Chapters 1-10</vt:lpstr>
      <vt:lpstr>Background information</vt:lpstr>
      <vt:lpstr>Character analysis Chapters 1-10</vt:lpstr>
      <vt:lpstr>Personal response to chapters 1-10</vt:lpstr>
      <vt:lpstr>Writing task</vt:lpstr>
      <vt:lpstr>Chapters 11-16</vt:lpstr>
      <vt:lpstr>Literary term: Tragedy</vt:lpstr>
      <vt:lpstr>Background information</vt:lpstr>
      <vt:lpstr>Chapters 11-16</vt:lpstr>
      <vt:lpstr>Personal Response</vt:lpstr>
      <vt:lpstr>Chapters 17-21</vt:lpstr>
      <vt:lpstr>Literary term: Foreshadowing</vt:lpstr>
      <vt:lpstr>Tracing main events</vt:lpstr>
      <vt:lpstr>Chapters 17-21 Personal response</vt:lpstr>
      <vt:lpstr>Writing task:  Explanation for creating companion</vt:lpstr>
      <vt:lpstr>Chapters 22-24 BACKGROUND-Dramatic productions</vt:lpstr>
      <vt:lpstr>Literary term: Doppelganger</vt:lpstr>
      <vt:lpstr>Using Evidence</vt:lpstr>
      <vt:lpstr>Chapters 22-24 Personal response</vt:lpstr>
      <vt:lpstr>Writing task</vt:lpstr>
      <vt:lpstr>Literary term: Theme</vt:lpstr>
      <vt:lpstr>Themes in ‘Frankenstein’</vt:lpstr>
      <vt:lpstr>Finding evidence</vt:lpstr>
      <vt:lpstr>Continued...</vt:lpstr>
      <vt:lpstr>Continued...</vt:lpstr>
      <vt:lpstr>CLOSING ARGUMENTS SPEECHES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dc:title>
  <dc:creator>Timea</dc:creator>
  <cp:lastModifiedBy>spowers</cp:lastModifiedBy>
  <cp:revision>32</cp:revision>
  <dcterms:created xsi:type="dcterms:W3CDTF">2011-03-22T17:55:17Z</dcterms:created>
  <dcterms:modified xsi:type="dcterms:W3CDTF">2012-09-12T12:25:17Z</dcterms:modified>
</cp:coreProperties>
</file>